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comment2.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7" r:id="rId1"/>
  </p:sldMasterIdLst>
  <p:notesMasterIdLst>
    <p:notesMasterId r:id="rId20"/>
  </p:notesMasterIdLst>
  <p:sldIdLst>
    <p:sldId id="332" r:id="rId2"/>
    <p:sldId id="330" r:id="rId3"/>
    <p:sldId id="316" r:id="rId4"/>
    <p:sldId id="317" r:id="rId5"/>
    <p:sldId id="318" r:id="rId6"/>
    <p:sldId id="319" r:id="rId7"/>
    <p:sldId id="320" r:id="rId8"/>
    <p:sldId id="321" r:id="rId9"/>
    <p:sldId id="322" r:id="rId10"/>
    <p:sldId id="323" r:id="rId11"/>
    <p:sldId id="324" r:id="rId12"/>
    <p:sldId id="283" r:id="rId13"/>
    <p:sldId id="325" r:id="rId14"/>
    <p:sldId id="289" r:id="rId15"/>
    <p:sldId id="326" r:id="rId16"/>
    <p:sldId id="327" r:id="rId17"/>
    <p:sldId id="328" r:id="rId18"/>
    <p:sldId id="33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e Harwin" initials="JH"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F89300"/>
    <a:srgbClr val="A818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05" autoAdjust="0"/>
  </p:normalViewPr>
  <p:slideViewPr>
    <p:cSldViewPr snapToGrid="0">
      <p:cViewPr varScale="1">
        <p:scale>
          <a:sx n="69" d="100"/>
          <a:sy n="69" d="100"/>
        </p:scale>
        <p:origin x="780" y="66"/>
      </p:cViewPr>
      <p:guideLst>
        <p:guide orient="horz" pos="2160"/>
        <p:guide pos="3840"/>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10-17T13:21:05.081" idx="4">
    <p:pos x="10" y="10"/>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0-15T17:33:53.823" idx="3">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831" cy="382053"/>
          </a:xfrm>
          <a:prstGeom prst="rect">
            <a:avLst/>
          </a:prstGeom>
        </p:spPr>
        <p:txBody>
          <a:bodyPr vert="horz" lIns="81883" tIns="40942" rIns="81883" bIns="40942" rtlCol="0"/>
          <a:lstStyle>
            <a:lvl1pPr algn="l">
              <a:defRPr sz="1000"/>
            </a:lvl1pPr>
          </a:lstStyle>
          <a:p>
            <a:endParaRPr lang="en-GB"/>
          </a:p>
        </p:txBody>
      </p:sp>
      <p:sp>
        <p:nvSpPr>
          <p:cNvPr id="3" name="Date Placeholder 2"/>
          <p:cNvSpPr>
            <a:spLocks noGrp="1"/>
          </p:cNvSpPr>
          <p:nvPr>
            <p:ph type="dt" idx="1"/>
          </p:nvPr>
        </p:nvSpPr>
        <p:spPr>
          <a:xfrm>
            <a:off x="3850666" y="0"/>
            <a:ext cx="2945831" cy="382053"/>
          </a:xfrm>
          <a:prstGeom prst="rect">
            <a:avLst/>
          </a:prstGeom>
        </p:spPr>
        <p:txBody>
          <a:bodyPr vert="horz" lIns="81883" tIns="40942" rIns="81883" bIns="40942" rtlCol="0"/>
          <a:lstStyle>
            <a:lvl1pPr algn="r">
              <a:defRPr sz="1000"/>
            </a:lvl1pPr>
          </a:lstStyle>
          <a:p>
            <a:fld id="{56706424-F5AA-4699-A76A-1AD835AB41B1}" type="datetimeFigureOut">
              <a:rPr lang="en-GB" smtClean="0"/>
              <a:t>26/04/2021</a:t>
            </a:fld>
            <a:endParaRPr lang="en-GB"/>
          </a:p>
        </p:txBody>
      </p:sp>
      <p:sp>
        <p:nvSpPr>
          <p:cNvPr id="4" name="Slide Image Placeholder 3"/>
          <p:cNvSpPr>
            <a:spLocks noGrp="1" noRot="1" noChangeAspect="1"/>
          </p:cNvSpPr>
          <p:nvPr>
            <p:ph type="sldImg" idx="2"/>
          </p:nvPr>
        </p:nvSpPr>
        <p:spPr>
          <a:xfrm>
            <a:off x="1116013" y="952500"/>
            <a:ext cx="4565650" cy="2568575"/>
          </a:xfrm>
          <a:prstGeom prst="rect">
            <a:avLst/>
          </a:prstGeom>
          <a:noFill/>
          <a:ln w="12700">
            <a:solidFill>
              <a:prstClr val="black"/>
            </a:solidFill>
          </a:ln>
        </p:spPr>
        <p:txBody>
          <a:bodyPr vert="horz" lIns="81883" tIns="40942" rIns="81883" bIns="40942" rtlCol="0" anchor="ctr"/>
          <a:lstStyle/>
          <a:p>
            <a:endParaRPr lang="en-GB"/>
          </a:p>
        </p:txBody>
      </p:sp>
      <p:sp>
        <p:nvSpPr>
          <p:cNvPr id="5" name="Notes Placeholder 4"/>
          <p:cNvSpPr>
            <a:spLocks noGrp="1"/>
          </p:cNvSpPr>
          <p:nvPr>
            <p:ph type="body" sz="quarter" idx="3"/>
          </p:nvPr>
        </p:nvSpPr>
        <p:spPr>
          <a:xfrm>
            <a:off x="679808" y="3664527"/>
            <a:ext cx="5438455" cy="2998250"/>
          </a:xfrm>
          <a:prstGeom prst="rect">
            <a:avLst/>
          </a:prstGeom>
        </p:spPr>
        <p:txBody>
          <a:bodyPr vert="horz" lIns="81883" tIns="40942" rIns="81883" bIns="4094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232551"/>
            <a:ext cx="2945831" cy="382052"/>
          </a:xfrm>
          <a:prstGeom prst="rect">
            <a:avLst/>
          </a:prstGeom>
        </p:spPr>
        <p:txBody>
          <a:bodyPr vert="horz" lIns="81883" tIns="40942" rIns="81883" bIns="40942" rtlCol="0" anchor="b"/>
          <a:lstStyle>
            <a:lvl1pPr algn="l">
              <a:defRPr sz="1000"/>
            </a:lvl1pPr>
          </a:lstStyle>
          <a:p>
            <a:endParaRPr lang="en-GB"/>
          </a:p>
        </p:txBody>
      </p:sp>
      <p:sp>
        <p:nvSpPr>
          <p:cNvPr id="7" name="Slide Number Placeholder 6"/>
          <p:cNvSpPr>
            <a:spLocks noGrp="1"/>
          </p:cNvSpPr>
          <p:nvPr>
            <p:ph type="sldNum" sz="quarter" idx="5"/>
          </p:nvPr>
        </p:nvSpPr>
        <p:spPr>
          <a:xfrm>
            <a:off x="3850666" y="7232551"/>
            <a:ext cx="2945831" cy="382052"/>
          </a:xfrm>
          <a:prstGeom prst="rect">
            <a:avLst/>
          </a:prstGeom>
        </p:spPr>
        <p:txBody>
          <a:bodyPr vert="horz" lIns="81883" tIns="40942" rIns="81883" bIns="40942" rtlCol="0" anchor="b"/>
          <a:lstStyle>
            <a:lvl1pPr algn="r">
              <a:defRPr sz="1000"/>
            </a:lvl1pPr>
          </a:lstStyle>
          <a:p>
            <a:fld id="{004A7606-22C0-49C5-8F2F-79ED27AA6DE4}" type="slidenum">
              <a:rPr lang="en-GB" smtClean="0"/>
              <a:t>‹#›</a:t>
            </a:fld>
            <a:endParaRPr lang="en-GB"/>
          </a:p>
        </p:txBody>
      </p:sp>
    </p:spTree>
    <p:extLst>
      <p:ext uri="{BB962C8B-B14F-4D97-AF65-F5344CB8AC3E}">
        <p14:creationId xmlns:p14="http://schemas.microsoft.com/office/powerpoint/2010/main" val="4027294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uOlIdmMK_z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Evidence suggests there are five steps we can all take to improve our mental wellbeing.</a:t>
            </a:r>
          </a:p>
          <a:p>
            <a:r>
              <a:rPr lang="en-GB" dirty="0"/>
              <a:t>If you practise them daily they will make you feel happier, more positive and able to get the most from life</a:t>
            </a:r>
          </a:p>
        </p:txBody>
      </p:sp>
      <p:sp>
        <p:nvSpPr>
          <p:cNvPr id="4" name="Slide Number Placeholder 3"/>
          <p:cNvSpPr>
            <a:spLocks noGrp="1"/>
          </p:cNvSpPr>
          <p:nvPr>
            <p:ph type="sldNum" sz="quarter" idx="5"/>
          </p:nvPr>
        </p:nvSpPr>
        <p:spPr>
          <a:xfrm>
            <a:off x="3747796" y="854700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248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like the flower, we have things that are not visible to others such as our thoughts and feelings.</a:t>
            </a:r>
          </a:p>
          <a:p>
            <a:r>
              <a:rPr lang="en-GB" dirty="0"/>
              <a:t>This is our mental health and we all have mental health and we need to look after it</a:t>
            </a:r>
          </a:p>
          <a:p>
            <a:endParaRPr lang="en-GB" dirty="0"/>
          </a:p>
        </p:txBody>
      </p:sp>
      <p:sp>
        <p:nvSpPr>
          <p:cNvPr id="4" name="Slide Number Placeholder 3"/>
          <p:cNvSpPr>
            <a:spLocks noGrp="1"/>
          </p:cNvSpPr>
          <p:nvPr>
            <p:ph type="sldNum" sz="quarter" idx="5"/>
          </p:nvPr>
        </p:nvSpPr>
        <p:spPr>
          <a:xfrm>
            <a:off x="3747796" y="847842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508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how are feelings change?</a:t>
            </a:r>
          </a:p>
          <a:p>
            <a:endParaRPr lang="en-GB" dirty="0"/>
          </a:p>
          <a:p>
            <a:r>
              <a:rPr lang="en-GB" dirty="0"/>
              <a:t>Our mental health is in a constant state of change and this is OK, its normal</a:t>
            </a:r>
          </a:p>
          <a:p>
            <a:endParaRPr lang="en-GB" dirty="0"/>
          </a:p>
          <a:p>
            <a:r>
              <a:rPr lang="en-GB" dirty="0"/>
              <a:t>It is important to communicate when we might be feeling very low and tell someone how we feel, because they can then help and support us. </a:t>
            </a:r>
          </a:p>
          <a:p>
            <a:r>
              <a:rPr lang="en-GB" dirty="0"/>
              <a:t>Its ok not to be ok.</a:t>
            </a:r>
          </a:p>
        </p:txBody>
      </p:sp>
      <p:sp>
        <p:nvSpPr>
          <p:cNvPr id="4" name="Slide Number Placeholder 3"/>
          <p:cNvSpPr>
            <a:spLocks noGrp="1"/>
          </p:cNvSpPr>
          <p:nvPr>
            <p:ph type="sldNum" sz="quarter" idx="5"/>
          </p:nvPr>
        </p:nvSpPr>
        <p:spPr>
          <a:xfrm>
            <a:off x="3759226" y="854700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6049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the 5 ways to wellbeing are?</a:t>
            </a:r>
          </a:p>
          <a:p>
            <a:endParaRPr lang="en-GB" dirty="0"/>
          </a:p>
          <a:p>
            <a:r>
              <a:rPr lang="en-GB" dirty="0"/>
              <a:t>Go through each one </a:t>
            </a:r>
          </a:p>
          <a:p>
            <a:pPr marL="228600" indent="-228600">
              <a:buFont typeface="+mj-lt"/>
              <a:buAutoNum type="arabicPeriod"/>
            </a:pPr>
            <a:r>
              <a:rPr lang="en-GB" dirty="0"/>
              <a:t>Active – lots of ways we can keep active</a:t>
            </a:r>
          </a:p>
          <a:p>
            <a:pPr marL="228600" indent="-228600">
              <a:buFont typeface="+mj-lt"/>
              <a:buAutoNum type="arabicPeriod"/>
            </a:pPr>
            <a:r>
              <a:rPr lang="en-GB" dirty="0"/>
              <a:t>Connect – with each other</a:t>
            </a:r>
          </a:p>
          <a:p>
            <a:pPr marL="228600" indent="-228600">
              <a:buFont typeface="+mj-lt"/>
              <a:buAutoNum type="arabicPeriod"/>
            </a:pPr>
            <a:r>
              <a:rPr lang="en-GB" dirty="0"/>
              <a:t>Act of Kindness, GIVE – we can give to each other and be kind to ourselves too</a:t>
            </a:r>
          </a:p>
          <a:p>
            <a:pPr marL="228600" indent="-228600">
              <a:buFont typeface="+mj-lt"/>
              <a:buAutoNum type="arabicPeriod"/>
            </a:pPr>
            <a:r>
              <a:rPr lang="en-GB" dirty="0"/>
              <a:t>Take notice – be aware of our bodies, our emotions and aware of everything around us</a:t>
            </a:r>
          </a:p>
          <a:p>
            <a:pPr marL="228600" indent="-228600">
              <a:buFont typeface="+mj-lt"/>
              <a:buAutoNum type="arabicPeriod"/>
            </a:pPr>
            <a:r>
              <a:rPr lang="en-GB" dirty="0"/>
              <a:t>Learn – when we learn something new , we grow and growing makes us happier</a:t>
            </a:r>
          </a:p>
          <a:p>
            <a:pPr marL="228600" indent="-228600">
              <a:buFont typeface="+mj-lt"/>
              <a:buAutoNum type="arabicPeriod"/>
            </a:pPr>
            <a:endParaRPr lang="en-GB" dirty="0"/>
          </a:p>
        </p:txBody>
      </p:sp>
      <p:sp>
        <p:nvSpPr>
          <p:cNvPr id="4" name="Slide Number Placeholder 3"/>
          <p:cNvSpPr>
            <a:spLocks noGrp="1"/>
          </p:cNvSpPr>
          <p:nvPr>
            <p:ph type="sldNum" sz="quarter" idx="5"/>
          </p:nvPr>
        </p:nvSpPr>
        <p:spPr>
          <a:xfrm>
            <a:off x="3690646" y="854700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262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610" y="4030287"/>
            <a:ext cx="5438455" cy="2998250"/>
          </a:xfrm>
        </p:spPr>
        <p:txBody>
          <a:bodyPr/>
          <a:lstStyle/>
          <a:p>
            <a:r>
              <a:rPr lang="en-GB" dirty="0"/>
              <a:t>Text and phone calls are not connecting – they are communicating but not connecting</a:t>
            </a:r>
          </a:p>
          <a:p>
            <a:endParaRPr lang="en-GB" dirty="0"/>
          </a:p>
          <a:p>
            <a:r>
              <a:rPr lang="en-GB" dirty="0"/>
              <a:t>We need to have eye contact or be next to someone in order to really connect with them</a:t>
            </a:r>
          </a:p>
          <a:p>
            <a:endParaRPr lang="en-GB" dirty="0"/>
          </a:p>
          <a:p>
            <a:r>
              <a:rPr lang="en-GB" b="1" dirty="0"/>
              <a:t>Exercise</a:t>
            </a:r>
            <a:r>
              <a:rPr lang="en-GB" dirty="0"/>
              <a:t> – Find out something about the other person, their favourite food, colour or hobbies etc.</a:t>
            </a:r>
          </a:p>
          <a:p>
            <a:r>
              <a:rPr lang="en-GB" dirty="0"/>
              <a:t>Ask how it felt to ‘connect’ what did they learn?</a:t>
            </a:r>
          </a:p>
        </p:txBody>
      </p:sp>
      <p:sp>
        <p:nvSpPr>
          <p:cNvPr id="4" name="Slide Number Placeholder 3"/>
          <p:cNvSpPr>
            <a:spLocks noGrp="1"/>
          </p:cNvSpPr>
          <p:nvPr>
            <p:ph type="sldNum" sz="quarter" idx="5"/>
          </p:nvPr>
        </p:nvSpPr>
        <p:spPr>
          <a:xfrm>
            <a:off x="3736366" y="850128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472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we connect?</a:t>
            </a:r>
          </a:p>
          <a:p>
            <a:pPr marL="171450" indent="-171450">
              <a:buFont typeface="Arial" panose="020B0604020202020204" pitchFamily="34" charset="0"/>
              <a:buChar char="•"/>
            </a:pPr>
            <a:r>
              <a:rPr lang="en-GB" dirty="0"/>
              <a:t>Happier</a:t>
            </a:r>
          </a:p>
          <a:p>
            <a:pPr marL="171450" indent="-171450">
              <a:buFont typeface="Arial" panose="020B0604020202020204" pitchFamily="34" charset="0"/>
              <a:buChar char="•"/>
            </a:pPr>
            <a:r>
              <a:rPr lang="en-GB" dirty="0"/>
              <a:t>Share feelings</a:t>
            </a:r>
          </a:p>
          <a:p>
            <a:pPr marL="171450" indent="-171450">
              <a:buFont typeface="Arial" panose="020B0604020202020204" pitchFamily="34" charset="0"/>
              <a:buChar char="•"/>
            </a:pPr>
            <a:r>
              <a:rPr lang="en-GB" dirty="0"/>
              <a:t>Get support and encouragement</a:t>
            </a:r>
          </a:p>
          <a:p>
            <a:pPr marL="171450" indent="-171450">
              <a:buFont typeface="Arial" panose="020B0604020202020204" pitchFamily="34" charset="0"/>
              <a:buChar char="•"/>
            </a:pPr>
            <a:r>
              <a:rPr lang="en-GB" dirty="0"/>
              <a:t>Make friends</a:t>
            </a:r>
          </a:p>
          <a:p>
            <a:pPr marL="171450" indent="-171450">
              <a:buFont typeface="Arial" panose="020B0604020202020204" pitchFamily="34" charset="0"/>
              <a:buChar char="•"/>
            </a:pPr>
            <a:r>
              <a:rPr lang="en-GB" dirty="0"/>
              <a:t>Enjoy activities together</a:t>
            </a:r>
          </a:p>
          <a:p>
            <a:pPr marL="171450" indent="-171450">
              <a:buFont typeface="Arial" panose="020B0604020202020204" pitchFamily="34" charset="0"/>
              <a:buChar char="•"/>
            </a:pPr>
            <a:r>
              <a:rPr lang="en-GB" dirty="0"/>
              <a:t>It will help you to </a:t>
            </a:r>
            <a:r>
              <a:rPr lang="en-GB" b="1" dirty="0"/>
              <a:t>LIVE LONGER!</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b="1" dirty="0"/>
              <a:t>FACINATING FACT</a:t>
            </a:r>
          </a:p>
          <a:p>
            <a:pPr marL="0" indent="0">
              <a:buFont typeface="Arial" panose="020B0604020202020204" pitchFamily="34" charset="0"/>
              <a:buNone/>
            </a:pPr>
            <a:r>
              <a:rPr lang="en-GB" dirty="0"/>
              <a:t>In the developed world everywhere women live an average of 6-8 years longer than men do! HUGE gap</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BUT there is one place in the world where men live as long as woman</a:t>
            </a:r>
          </a:p>
          <a:p>
            <a:pPr marL="0" indent="0">
              <a:buFont typeface="Arial" panose="020B0604020202020204" pitchFamily="34" charset="0"/>
              <a:buNone/>
            </a:pPr>
            <a:r>
              <a:rPr lang="en-GB" dirty="0"/>
              <a:t>Remote mountainous zone, a blue zone, where super longevity is common to both sexes.</a:t>
            </a:r>
          </a:p>
          <a:p>
            <a:pPr marL="0" indent="0">
              <a:buFont typeface="Arial" panose="020B0604020202020204" pitchFamily="34" charset="0"/>
              <a:buNone/>
            </a:pPr>
            <a:r>
              <a:rPr lang="en-GB" dirty="0"/>
              <a:t>This is the </a:t>
            </a:r>
            <a:r>
              <a:rPr lang="en-GB" b="1" dirty="0"/>
              <a:t>blue zone in Sardinia</a:t>
            </a:r>
            <a:r>
              <a:rPr lang="en-GB" dirty="0"/>
              <a:t>, an Italian island in the Mediterranean</a:t>
            </a:r>
          </a:p>
          <a:p>
            <a:pPr marL="171450" indent="-171450">
              <a:buFontTx/>
              <a:buChar char="-"/>
            </a:pPr>
            <a:r>
              <a:rPr lang="en-GB" dirty="0"/>
              <a:t>Here there are 6 times as many centenarians as on the Italian mainland less than 200 miles away.</a:t>
            </a:r>
          </a:p>
          <a:p>
            <a:pPr marL="171450" indent="-171450">
              <a:buFontTx/>
              <a:buChar char="-"/>
            </a:pPr>
            <a:endParaRPr lang="en-GB" dirty="0"/>
          </a:p>
          <a:p>
            <a:pPr marL="0" indent="0">
              <a:buFontTx/>
              <a:buNone/>
            </a:pPr>
            <a:r>
              <a:rPr lang="en-GB" dirty="0"/>
              <a:t>Research was carried out by Psychologist Susan Pinker in 2017 and the main findings :</a:t>
            </a:r>
          </a:p>
          <a:p>
            <a:pPr marL="0" indent="0">
              <a:buFontTx/>
              <a:buNone/>
            </a:pPr>
            <a:r>
              <a:rPr lang="en-GB" dirty="0"/>
              <a:t>The inhabitants emphasis on </a:t>
            </a:r>
            <a:r>
              <a:rPr lang="en-GB" b="1" dirty="0"/>
              <a:t>CLOSE PERSONAL Relationships and face to face interactions – made them live longer and happier!</a:t>
            </a:r>
          </a:p>
          <a:p>
            <a:pPr marL="0" indent="0">
              <a:buFontTx/>
              <a:buNone/>
            </a:pPr>
            <a:endParaRPr lang="en-GB" b="1" dirty="0"/>
          </a:p>
          <a:p>
            <a:pPr marL="0" indent="0">
              <a:buFontTx/>
              <a:buNone/>
            </a:pPr>
            <a:r>
              <a:rPr lang="en-GB" b="1" dirty="0">
                <a:effectLst/>
              </a:rPr>
              <a:t>Social integration</a:t>
            </a:r>
            <a:r>
              <a:rPr lang="en-GB" dirty="0">
                <a:effectLst/>
              </a:rPr>
              <a:t> is the </a:t>
            </a:r>
            <a:r>
              <a:rPr lang="en-GB" b="1" dirty="0">
                <a:effectLst/>
              </a:rPr>
              <a:t>STRONGEST predictor </a:t>
            </a:r>
            <a:r>
              <a:rPr lang="en-GB" dirty="0">
                <a:effectLst/>
              </a:rPr>
              <a:t>of how long you will live  (according to the study)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This means how much you interact with people as you move through your day. How many people do you talk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And these mean both your weak and your strong bonds, so not just the people you're really close to, who mean a lot to you, but,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Do you talk to the guy who every day makes you your coffee? Do you talk to the postman? Do you talk to the woman who walks by your house every day with her dog?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Do you play bridge or poker, have a book club?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If you want to see more about the research – </a:t>
            </a:r>
            <a:r>
              <a:rPr lang="en-GB" b="1" dirty="0"/>
              <a:t>TED talk – The Secret to living longer may be your social life</a:t>
            </a:r>
          </a:p>
          <a:p>
            <a:pPr marL="0" indent="0">
              <a:buFontTx/>
              <a:buNone/>
            </a:pPr>
            <a:endParaRPr lang="en-GB" b="1"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0297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9925" y="334963"/>
            <a:ext cx="2438400" cy="1371600"/>
          </a:xfrm>
        </p:spPr>
      </p:sp>
      <p:sp>
        <p:nvSpPr>
          <p:cNvPr id="3" name="Notes Placeholder 2"/>
          <p:cNvSpPr>
            <a:spLocks noGrp="1"/>
          </p:cNvSpPr>
          <p:nvPr>
            <p:ph type="body" idx="1"/>
          </p:nvPr>
        </p:nvSpPr>
        <p:spPr>
          <a:xfrm>
            <a:off x="350520" y="1790054"/>
            <a:ext cx="6156960" cy="6639843"/>
          </a:xfrm>
        </p:spPr>
        <p:txBody>
          <a:bodyPr/>
          <a:lstStyle/>
          <a:p>
            <a:r>
              <a:rPr lang="en-GB" sz="1050" b="1" dirty="0"/>
              <a:t>Mindfulness helps us to TAKE NOTICE - being in the moment- noticing everything around you</a:t>
            </a:r>
          </a:p>
          <a:p>
            <a:endParaRPr lang="en-GB" sz="1050" b="1" dirty="0"/>
          </a:p>
          <a:p>
            <a:r>
              <a:rPr lang="en-GB" sz="1050" b="1" dirty="0"/>
              <a:t> –  ‘being in the moment’ starts with BREATHING – </a:t>
            </a:r>
          </a:p>
          <a:p>
            <a:r>
              <a:rPr lang="en-GB" sz="1050" dirty="0"/>
              <a:t>Doesn’t have to take up lots of teaching time – 60 seconds at start of the day/lesson</a:t>
            </a:r>
          </a:p>
          <a:p>
            <a:pPr marL="153531" indent="-153531">
              <a:buFont typeface="Arial" panose="020B0604020202020204" pitchFamily="34" charset="0"/>
              <a:buChar char="•"/>
            </a:pPr>
            <a:r>
              <a:rPr lang="en-GB" sz="1050" dirty="0"/>
              <a:t>A few slow breathes can make us all </a:t>
            </a:r>
            <a:r>
              <a:rPr lang="en-GB" sz="1050" b="1" dirty="0"/>
              <a:t>feel calmer – </a:t>
            </a:r>
            <a:r>
              <a:rPr lang="en-GB" sz="1050" dirty="0"/>
              <a:t>ideal before a stressful lesson</a:t>
            </a:r>
          </a:p>
          <a:p>
            <a:pPr marL="153531" indent="-153531">
              <a:buFont typeface="Arial" panose="020B0604020202020204" pitchFamily="34" charset="0"/>
              <a:buChar char="•"/>
            </a:pPr>
            <a:r>
              <a:rPr lang="en-GB" sz="1050" dirty="0"/>
              <a:t>Theory – controlled breathing sends a signal to the brain that </a:t>
            </a:r>
            <a:r>
              <a:rPr lang="en-GB" sz="1050" b="1" dirty="0"/>
              <a:t>ALL IS WELL</a:t>
            </a:r>
          </a:p>
          <a:p>
            <a:pPr marL="153531" indent="-153531">
              <a:buFont typeface="Arial" panose="020B0604020202020204" pitchFamily="34" charset="0"/>
              <a:buChar char="•"/>
            </a:pPr>
            <a:r>
              <a:rPr lang="en-GB" sz="1050" dirty="0"/>
              <a:t>It begins to </a:t>
            </a:r>
            <a:r>
              <a:rPr lang="en-GB" sz="1050" b="1" dirty="0"/>
              <a:t>calm the nervous system </a:t>
            </a:r>
            <a:r>
              <a:rPr lang="en-GB" sz="1050" dirty="0"/>
              <a:t>and </a:t>
            </a:r>
            <a:r>
              <a:rPr lang="en-GB" sz="1050" b="1" dirty="0"/>
              <a:t>slow the body’s stress response</a:t>
            </a:r>
          </a:p>
          <a:p>
            <a:pPr marL="153531" indent="-153531">
              <a:buFont typeface="Arial" panose="020B0604020202020204" pitchFamily="34" charset="0"/>
              <a:buChar char="•"/>
            </a:pPr>
            <a:r>
              <a:rPr lang="en-GB" sz="1050" dirty="0"/>
              <a:t>Research shows 60 seconds of </a:t>
            </a:r>
            <a:r>
              <a:rPr lang="en-GB" sz="1050" b="1" dirty="0"/>
              <a:t>consistent</a:t>
            </a:r>
            <a:r>
              <a:rPr lang="en-GB" sz="1050" dirty="0"/>
              <a:t> mindfulness practice – </a:t>
            </a:r>
          </a:p>
          <a:p>
            <a:pPr marL="562945" lvl="1" indent="-153531">
              <a:buFont typeface="Arial" panose="020B0604020202020204" pitchFamily="34" charset="0"/>
              <a:buChar char="•"/>
            </a:pPr>
            <a:r>
              <a:rPr lang="en-GB" sz="1050" dirty="0"/>
              <a:t>students are </a:t>
            </a:r>
            <a:r>
              <a:rPr lang="en-GB" sz="1050" b="1" dirty="0"/>
              <a:t>calmer</a:t>
            </a:r>
            <a:r>
              <a:rPr lang="en-GB" sz="1050" dirty="0"/>
              <a:t>, </a:t>
            </a:r>
            <a:r>
              <a:rPr lang="en-GB" sz="1050" b="1" dirty="0"/>
              <a:t>pay more attention </a:t>
            </a:r>
            <a:r>
              <a:rPr lang="en-GB" sz="1050" dirty="0"/>
              <a:t>&amp;</a:t>
            </a:r>
            <a:r>
              <a:rPr lang="en-GB" sz="1050" b="1" dirty="0"/>
              <a:t> </a:t>
            </a:r>
            <a:r>
              <a:rPr lang="en-GB" sz="1050" dirty="0"/>
              <a:t>lessons go more smoothly.</a:t>
            </a:r>
          </a:p>
          <a:p>
            <a:pPr lvl="1" indent="-409415"/>
            <a:endParaRPr lang="en-GB" sz="1050" dirty="0"/>
          </a:p>
          <a:p>
            <a:pPr lvl="1" indent="-409415"/>
            <a:r>
              <a:rPr lang="en-GB" sz="1050" b="1" dirty="0"/>
              <a:t>Needs to be FUN!  - </a:t>
            </a:r>
            <a:r>
              <a:rPr lang="en-GB" sz="1050" dirty="0"/>
              <a:t>choose one exercise appropriate for your age group</a:t>
            </a:r>
          </a:p>
          <a:p>
            <a:pPr lvl="1" indent="-409415"/>
            <a:r>
              <a:rPr lang="en-GB" sz="1050" dirty="0"/>
              <a:t>Complete each of these about 6-7 times until 60 seconds is up- use a timer </a:t>
            </a:r>
          </a:p>
          <a:p>
            <a:pPr marL="87313" lvl="1" indent="-38100"/>
            <a:r>
              <a:rPr lang="en-GB" sz="1050" b="1" dirty="0"/>
              <a:t>Bear breath </a:t>
            </a:r>
            <a:r>
              <a:rPr lang="en-GB" sz="1050" dirty="0"/>
              <a:t>– Bears sleep in caves and breath slowly and deeply, lets do bear breath together “slow breath in………….. And slow breath out” imagine you are that bear in the cave (ideally breath in for 4 , and out for 5 as a minimum)</a:t>
            </a:r>
          </a:p>
          <a:p>
            <a:pPr marL="0" lvl="1"/>
            <a:r>
              <a:rPr lang="en-GB" sz="1050" b="1" dirty="0"/>
              <a:t>Hot Chocolate </a:t>
            </a:r>
            <a:r>
              <a:rPr lang="en-GB" sz="1050" dirty="0"/>
              <a:t>– “imagine you have a cup of really hot chocolate in your hands – smell the lovely flavour…………………….. and slowly blow your hot chocolate……………”</a:t>
            </a:r>
          </a:p>
          <a:p>
            <a:pPr marL="0" lvl="1"/>
            <a:r>
              <a:rPr lang="en-GB" sz="1050" b="1" dirty="0"/>
              <a:t>Beautiful Flower “</a:t>
            </a:r>
            <a:r>
              <a:rPr lang="en-GB" sz="1050" dirty="0"/>
              <a:t>imagine you have a really unusual flower in your hand, smell it ………………………and slowly blow onto the petals and watch them float and move from your breath…………………………………….”</a:t>
            </a:r>
          </a:p>
          <a:p>
            <a:pPr marL="0" lvl="1"/>
            <a:r>
              <a:rPr lang="en-GB" sz="1050" dirty="0"/>
              <a:t>- You can fit this into the schedule of the school day – no need to do more than this, but you must do it consistently to get the children in the habit of being mindful</a:t>
            </a:r>
          </a:p>
          <a:p>
            <a:pPr marL="0" lvl="1"/>
            <a:endParaRPr lang="en-GB" sz="1050" b="1" dirty="0"/>
          </a:p>
          <a:p>
            <a:pPr marL="0" lvl="1"/>
            <a:r>
              <a:rPr lang="en-GB" sz="1050" b="1" dirty="0"/>
              <a:t>Incorporating KINDNESS and compassion into mindfulness – (</a:t>
            </a:r>
            <a:r>
              <a:rPr lang="en-GB" sz="1050" dirty="0"/>
              <a:t>once established in a schools routine)</a:t>
            </a:r>
          </a:p>
          <a:p>
            <a:pPr marL="0" lvl="1"/>
            <a:r>
              <a:rPr lang="en-GB" sz="1050" dirty="0"/>
              <a:t>Do the breathing exercises, and once calm, ask the children </a:t>
            </a:r>
          </a:p>
          <a:p>
            <a:pPr marL="0" lvl="1"/>
            <a:r>
              <a:rPr lang="en-GB" sz="1050" dirty="0"/>
              <a:t>“now breath in and as you breath in picture someone you love and think of something KIND you could say to that person – say it quietly in your mind”</a:t>
            </a:r>
          </a:p>
          <a:p>
            <a:pPr marL="0" lvl="1"/>
            <a:r>
              <a:rPr lang="en-GB" sz="1050" dirty="0"/>
              <a:t>“now think of a different person, someone who may be struggling or having a hard time or who doesn’t feel well and think of something KIND you could say to that person, say it quietly in your mind” continue to breath in and breath out.</a:t>
            </a:r>
          </a:p>
          <a:p>
            <a:pPr marL="0" lvl="1"/>
            <a:r>
              <a:rPr lang="en-GB" sz="1050" b="1" dirty="0"/>
              <a:t>Be grateful </a:t>
            </a:r>
            <a:r>
              <a:rPr lang="en-GB" sz="1050" dirty="0"/>
              <a:t>– you can continue with the exercises and as you become more experienced, you can think of all the things you are grateful for when you breath in and out.</a:t>
            </a:r>
          </a:p>
          <a:p>
            <a:pPr marL="0" lvl="1"/>
            <a:endParaRPr lang="en-GB" sz="1050" dirty="0"/>
          </a:p>
          <a:p>
            <a:pPr marL="0" lvl="1"/>
            <a:r>
              <a:rPr lang="en-GB" sz="1050" dirty="0"/>
              <a:t>It takes JUST 1 MINUTE – but over time it begins to </a:t>
            </a:r>
            <a:r>
              <a:rPr lang="en-GB" sz="1050" b="1" dirty="0"/>
              <a:t>builds kids muscles for </a:t>
            </a:r>
            <a:r>
              <a:rPr lang="en-GB" sz="1050" b="1" u="sng" dirty="0"/>
              <a:t>practising</a:t>
            </a:r>
            <a:r>
              <a:rPr lang="en-GB" sz="1050" b="1" dirty="0"/>
              <a:t> compassion and kindness – </a:t>
            </a:r>
            <a:r>
              <a:rPr lang="en-GB" sz="1050" dirty="0"/>
              <a:t>this will have a </a:t>
            </a:r>
            <a:r>
              <a:rPr lang="en-GB" sz="1050" u="sng" dirty="0"/>
              <a:t>long lasting </a:t>
            </a:r>
            <a:r>
              <a:rPr lang="en-GB" sz="1050" dirty="0"/>
              <a:t>ability to help them make positive changes in their future</a:t>
            </a:r>
          </a:p>
          <a:p>
            <a:pPr marL="0" lvl="1" algn="ctr"/>
            <a:r>
              <a:rPr lang="en-GB" sz="1050" b="1" dirty="0"/>
              <a:t>This SIMPLE tool can literally change a child's life….</a:t>
            </a:r>
          </a:p>
          <a:p>
            <a:pPr marL="0" lvl="1"/>
            <a:r>
              <a:rPr lang="en-GB" sz="1050" dirty="0"/>
              <a:t>For kids who ‘ACT OUT’ this is even more important – one grown up could teach this child simple mindfulness practises TAILORED to their age.</a:t>
            </a:r>
          </a:p>
          <a:p>
            <a:pPr marL="0" lvl="1"/>
            <a:r>
              <a:rPr lang="en-GB" sz="1050" dirty="0"/>
              <a:t>Over time with consistent practise, they learn to </a:t>
            </a:r>
            <a:r>
              <a:rPr lang="en-GB" sz="1050" b="1" dirty="0"/>
              <a:t>calm themselves</a:t>
            </a:r>
            <a:r>
              <a:rPr lang="en-GB" sz="1050" dirty="0"/>
              <a:t>, they become ‘</a:t>
            </a:r>
            <a:r>
              <a:rPr lang="en-GB" sz="1050" b="1" dirty="0"/>
              <a:t>self aware</a:t>
            </a:r>
            <a:r>
              <a:rPr lang="en-GB" sz="1050" dirty="0"/>
              <a:t>’ so they recognise when they are about to act out and can stop it in its tracks. They will be able to stay in the classroom, keep up with work and enjoy school and thrive….</a:t>
            </a:r>
          </a:p>
          <a:p>
            <a:pPr marL="0" lvl="1" algn="ctr"/>
            <a:r>
              <a:rPr lang="en-GB" b="1" dirty="0"/>
              <a:t>SIMPLE YET POWERFUL when done consistently</a:t>
            </a:r>
          </a:p>
        </p:txBody>
      </p:sp>
      <p:sp>
        <p:nvSpPr>
          <p:cNvPr id="4" name="Slide Number Placeholder 3"/>
          <p:cNvSpPr>
            <a:spLocks noGrp="1"/>
          </p:cNvSpPr>
          <p:nvPr>
            <p:ph type="sldNum" sz="quarter" idx="5"/>
          </p:nvPr>
        </p:nvSpPr>
        <p:spPr>
          <a:xfrm>
            <a:off x="3724936" y="8535571"/>
            <a:ext cx="2945831" cy="382052"/>
          </a:xfrm>
        </p:spPr>
        <p:txBody>
          <a:bodyPr/>
          <a:lstStyle/>
          <a:p>
            <a:fld id="{004A7606-22C0-49C5-8F2F-79ED27AA6DE4}" type="slidenum">
              <a:rPr lang="en-GB" smtClean="0"/>
              <a:t>12</a:t>
            </a:fld>
            <a:endParaRPr lang="en-GB" dirty="0"/>
          </a:p>
        </p:txBody>
      </p:sp>
      <p:sp>
        <p:nvSpPr>
          <p:cNvPr id="5" name="TextBox 4">
            <a:extLst>
              <a:ext uri="{FF2B5EF4-FFF2-40B4-BE49-F238E27FC236}">
                <a16:creationId xmlns:a16="http://schemas.microsoft.com/office/drawing/2014/main" id="{3B7CF3BF-69AA-4075-8C04-8F648FDA7F57}"/>
              </a:ext>
            </a:extLst>
          </p:cNvPr>
          <p:cNvSpPr txBox="1"/>
          <p:nvPr/>
        </p:nvSpPr>
        <p:spPr>
          <a:xfrm>
            <a:off x="3216612" y="1005224"/>
            <a:ext cx="3641388" cy="461665"/>
          </a:xfrm>
          <a:prstGeom prst="rect">
            <a:avLst/>
          </a:prstGeom>
          <a:noFill/>
        </p:spPr>
        <p:txBody>
          <a:bodyPr wrap="square" rtlCol="0">
            <a:spAutoFit/>
          </a:bodyPr>
          <a:lstStyle/>
          <a:p>
            <a:r>
              <a:rPr lang="en-GB" sz="1200" dirty="0">
                <a:hlinkClick r:id="rId3"/>
              </a:rPr>
              <a:t>https://www.youtube.com/watch?v=uOlIdmMK_zM</a:t>
            </a:r>
            <a:endParaRPr lang="en-GB" sz="1200" dirty="0"/>
          </a:p>
          <a:p>
            <a:endParaRPr lang="en-GB" sz="1200" dirty="0"/>
          </a:p>
        </p:txBody>
      </p:sp>
      <p:sp>
        <p:nvSpPr>
          <p:cNvPr id="6" name="TextBox 5">
            <a:extLst>
              <a:ext uri="{FF2B5EF4-FFF2-40B4-BE49-F238E27FC236}">
                <a16:creationId xmlns:a16="http://schemas.microsoft.com/office/drawing/2014/main" id="{E4D0E0FC-13BB-4511-8FED-C082023961D1}"/>
              </a:ext>
            </a:extLst>
          </p:cNvPr>
          <p:cNvSpPr txBox="1"/>
          <p:nvPr/>
        </p:nvSpPr>
        <p:spPr>
          <a:xfrm>
            <a:off x="3216612" y="1328389"/>
            <a:ext cx="3255857" cy="276999"/>
          </a:xfrm>
          <a:prstGeom prst="rect">
            <a:avLst/>
          </a:prstGeom>
          <a:noFill/>
        </p:spPr>
        <p:txBody>
          <a:bodyPr wrap="square" rtlCol="0">
            <a:spAutoFit/>
          </a:bodyPr>
          <a:lstStyle/>
          <a:p>
            <a:r>
              <a:rPr lang="en-GB" sz="1200" dirty="0"/>
              <a:t>Ref: Kira Willey, Bite-Sized Mindfulness, TED TALK</a:t>
            </a:r>
          </a:p>
        </p:txBody>
      </p:sp>
    </p:spTree>
    <p:extLst>
      <p:ext uri="{BB962C8B-B14F-4D97-AF65-F5344CB8AC3E}">
        <p14:creationId xmlns:p14="http://schemas.microsoft.com/office/powerpoint/2010/main" val="2514529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8388" y="952500"/>
            <a:ext cx="4092575" cy="2301875"/>
          </a:xfrm>
        </p:spPr>
      </p:sp>
      <p:sp>
        <p:nvSpPr>
          <p:cNvPr id="3" name="Notes Placeholder 2"/>
          <p:cNvSpPr>
            <a:spLocks noGrp="1"/>
          </p:cNvSpPr>
          <p:nvPr>
            <p:ph type="body" idx="1"/>
          </p:nvPr>
        </p:nvSpPr>
        <p:spPr/>
        <p:txBody>
          <a:bodyPr/>
          <a:lstStyle/>
          <a:p>
            <a:endParaRPr lang="en-GB" dirty="0"/>
          </a:p>
          <a:p>
            <a:endParaRPr lang="en-GB" dirty="0"/>
          </a:p>
          <a:p>
            <a:endParaRPr lang="en-GB" dirty="0"/>
          </a:p>
          <a:p>
            <a:r>
              <a:rPr lang="en-GB" b="1" dirty="0"/>
              <a:t>Exercise</a:t>
            </a:r>
          </a:p>
          <a:p>
            <a:r>
              <a:rPr lang="en-GB" dirty="0"/>
              <a:t>Create a ‘grateful wall’ of ideas from the children or make your own video showing what the children are grateful for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2280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9638" y="952500"/>
            <a:ext cx="3225800" cy="1816100"/>
          </a:xfrm>
        </p:spPr>
      </p:sp>
      <p:sp>
        <p:nvSpPr>
          <p:cNvPr id="3" name="Notes Placeholder 2"/>
          <p:cNvSpPr>
            <a:spLocks noGrp="1"/>
          </p:cNvSpPr>
          <p:nvPr>
            <p:ph type="body" idx="1"/>
          </p:nvPr>
        </p:nvSpPr>
        <p:spPr>
          <a:xfrm>
            <a:off x="679808" y="2836438"/>
            <a:ext cx="5438455" cy="4539722"/>
          </a:xfrm>
        </p:spPr>
        <p:txBody>
          <a:bodyPr/>
          <a:lstStyle/>
          <a:p>
            <a:pPr marL="153531" indent="-153531">
              <a:buFont typeface="Arial" panose="020B0604020202020204" pitchFamily="34" charset="0"/>
              <a:buChar char="•"/>
            </a:pPr>
            <a:endParaRPr lang="en-GB" dirty="0"/>
          </a:p>
          <a:p>
            <a:r>
              <a:rPr lang="en-GB" b="1" dirty="0"/>
              <a:t>We learn at school however there are many other things we can learn – ideas?</a:t>
            </a:r>
          </a:p>
          <a:p>
            <a:r>
              <a:rPr lang="en-GB" dirty="0">
                <a:solidFill>
                  <a:srgbClr val="FF0000"/>
                </a:solidFill>
              </a:rPr>
              <a:t>SHOW images</a:t>
            </a:r>
          </a:p>
          <a:p>
            <a:pPr marL="153531" indent="-153531">
              <a:buFont typeface="Arial" panose="020B0604020202020204" pitchFamily="34" charset="0"/>
              <a:buChar char="•"/>
            </a:pPr>
            <a:r>
              <a:rPr lang="en-GB" dirty="0"/>
              <a:t>Hobbies</a:t>
            </a:r>
          </a:p>
          <a:p>
            <a:pPr marL="153531" indent="-153531">
              <a:buFont typeface="Arial" panose="020B0604020202020204" pitchFamily="34" charset="0"/>
              <a:buChar char="•"/>
            </a:pPr>
            <a:r>
              <a:rPr lang="en-GB" dirty="0"/>
              <a:t>New language</a:t>
            </a:r>
          </a:p>
          <a:p>
            <a:pPr marL="153531" indent="-153531">
              <a:buFont typeface="Arial" panose="020B0604020202020204" pitchFamily="34" charset="0"/>
              <a:buChar char="•"/>
            </a:pPr>
            <a:r>
              <a:rPr lang="en-GB" dirty="0"/>
              <a:t>Religion</a:t>
            </a:r>
          </a:p>
          <a:p>
            <a:pPr marL="153531" indent="-153531">
              <a:buFont typeface="Arial" panose="020B0604020202020204" pitchFamily="34" charset="0"/>
              <a:buChar char="•"/>
            </a:pPr>
            <a:r>
              <a:rPr lang="en-GB" dirty="0"/>
              <a:t>Plants</a:t>
            </a:r>
          </a:p>
          <a:p>
            <a:pPr marL="153531" indent="-153531">
              <a:buFont typeface="Arial" panose="020B0604020202020204" pitchFamily="34" charset="0"/>
              <a:buChar char="•"/>
            </a:pPr>
            <a:r>
              <a:rPr lang="en-GB" dirty="0"/>
              <a:t>New places/towns/cities</a:t>
            </a:r>
          </a:p>
          <a:p>
            <a:endParaRPr lang="en-GB" dirty="0"/>
          </a:p>
          <a:p>
            <a:r>
              <a:rPr lang="en-GB" b="1" dirty="0"/>
              <a:t>What happens when we learn something new?</a:t>
            </a:r>
          </a:p>
          <a:p>
            <a:pPr marL="153531" indent="-153531">
              <a:buFont typeface="Arial" panose="020B0604020202020204" pitchFamily="34" charset="0"/>
              <a:buChar char="•"/>
            </a:pPr>
            <a:r>
              <a:rPr lang="en-GB" dirty="0"/>
              <a:t>Can be challenging at first </a:t>
            </a:r>
          </a:p>
          <a:p>
            <a:pPr marL="153531" indent="-153531">
              <a:buFont typeface="Arial" panose="020B0604020202020204" pitchFamily="34" charset="0"/>
              <a:buChar char="•"/>
            </a:pPr>
            <a:r>
              <a:rPr lang="en-GB" dirty="0"/>
              <a:t>Enjoy ourselves and feel good</a:t>
            </a:r>
          </a:p>
          <a:p>
            <a:pPr marL="153531" indent="-153531">
              <a:buFont typeface="Arial" panose="020B0604020202020204" pitchFamily="34" charset="0"/>
              <a:buChar char="•"/>
            </a:pPr>
            <a:r>
              <a:rPr lang="en-GB" dirty="0"/>
              <a:t>Fun / happy</a:t>
            </a:r>
          </a:p>
          <a:p>
            <a:pPr marL="153531" indent="-153531">
              <a:buFont typeface="Arial" panose="020B0604020202020204" pitchFamily="34" charset="0"/>
              <a:buChar char="•"/>
            </a:pPr>
            <a:r>
              <a:rPr lang="en-GB" dirty="0"/>
              <a:t>Confident</a:t>
            </a:r>
          </a:p>
          <a:p>
            <a:pPr marL="153531" indent="-153531">
              <a:buFont typeface="Arial" panose="020B0604020202020204" pitchFamily="34" charset="0"/>
              <a:buChar char="•"/>
            </a:pPr>
            <a:r>
              <a:rPr lang="en-GB" dirty="0"/>
              <a:t>Builds self esteem</a:t>
            </a:r>
          </a:p>
          <a:p>
            <a:pPr marL="153531" indent="-153531">
              <a:buFont typeface="Arial" panose="020B0604020202020204" pitchFamily="34" charset="0"/>
              <a:buChar char="•"/>
            </a:pPr>
            <a:r>
              <a:rPr lang="en-GB" dirty="0"/>
              <a:t>Makes you a better –rounded person </a:t>
            </a:r>
          </a:p>
          <a:p>
            <a:endParaRPr lang="en-GB" dirty="0"/>
          </a:p>
          <a:p>
            <a:r>
              <a:rPr lang="en-GB" b="1" dirty="0"/>
              <a:t>Talk and Listen </a:t>
            </a:r>
            <a:r>
              <a:rPr lang="en-GB" dirty="0"/>
              <a:t>–</a:t>
            </a:r>
            <a:r>
              <a:rPr lang="en-GB" b="1" dirty="0"/>
              <a:t> Connect</a:t>
            </a:r>
          </a:p>
          <a:p>
            <a:pPr marL="153531" indent="-153531">
              <a:buFont typeface="Arial" panose="020B0604020202020204" pitchFamily="34" charset="0"/>
              <a:buChar char="•"/>
            </a:pPr>
            <a:r>
              <a:rPr lang="en-GB" dirty="0"/>
              <a:t>Teach a friend something new </a:t>
            </a:r>
          </a:p>
          <a:p>
            <a:pPr marL="153531" indent="-153531">
              <a:buFont typeface="Arial" panose="020B0604020202020204" pitchFamily="34" charset="0"/>
              <a:buChar char="•"/>
            </a:pPr>
            <a:r>
              <a:rPr lang="en-GB" dirty="0"/>
              <a:t>Get your friend to teach you something they know and you don’t yet</a:t>
            </a:r>
          </a:p>
          <a:p>
            <a:pPr marL="153531" indent="-153531">
              <a:buFont typeface="Arial" panose="020B0604020202020204" pitchFamily="34" charset="0"/>
              <a:buChar char="•"/>
            </a:pPr>
            <a:endParaRPr lang="en-GB" dirty="0"/>
          </a:p>
          <a:p>
            <a:r>
              <a:rPr lang="en-GB" b="1" dirty="0"/>
              <a:t>Exercise</a:t>
            </a:r>
            <a:r>
              <a:rPr lang="en-GB" dirty="0"/>
              <a:t> – all learn something new , maybe from each other? – </a:t>
            </a:r>
            <a:r>
              <a:rPr lang="en-GB" dirty="0" err="1"/>
              <a:t>hobbie</a:t>
            </a:r>
            <a:r>
              <a:rPr lang="en-GB" dirty="0"/>
              <a:t>, cooking, language etc</a:t>
            </a:r>
          </a:p>
        </p:txBody>
      </p:sp>
      <p:sp>
        <p:nvSpPr>
          <p:cNvPr id="4" name="Slide Number Placeholder 3"/>
          <p:cNvSpPr>
            <a:spLocks noGrp="1"/>
          </p:cNvSpPr>
          <p:nvPr>
            <p:ph type="sldNum" sz="quarter" idx="5"/>
          </p:nvPr>
        </p:nvSpPr>
        <p:spPr>
          <a:xfrm>
            <a:off x="3723986" y="8510685"/>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137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8388" y="952500"/>
            <a:ext cx="4092575" cy="2301875"/>
          </a:xfrm>
        </p:spPr>
      </p:sp>
      <p:sp>
        <p:nvSpPr>
          <p:cNvPr id="3" name="Notes Placeholder 2"/>
          <p:cNvSpPr>
            <a:spLocks noGrp="1"/>
          </p:cNvSpPr>
          <p:nvPr>
            <p:ph type="body" idx="1"/>
          </p:nvPr>
        </p:nvSpPr>
        <p:spPr>
          <a:xfrm>
            <a:off x="679808" y="3664526"/>
            <a:ext cx="5438455" cy="3696393"/>
          </a:xfrm>
        </p:spPr>
        <p:txBody>
          <a:bodyPr/>
          <a:lstStyle/>
          <a:p>
            <a:r>
              <a:rPr lang="en-GB" b="1" dirty="0"/>
              <a:t>Discuss</a:t>
            </a:r>
            <a:r>
              <a:rPr lang="en-GB" dirty="0"/>
              <a:t> the video, how did it make you feel to see the acts of kindness?</a:t>
            </a:r>
          </a:p>
          <a:p>
            <a:r>
              <a:rPr lang="en-GB" b="1" dirty="0"/>
              <a:t>Ask</a:t>
            </a:r>
            <a:r>
              <a:rPr lang="en-GB" dirty="0"/>
              <a:t> ‘how can you give to others?’</a:t>
            </a:r>
          </a:p>
          <a:p>
            <a:endParaRPr lang="en-GB" dirty="0"/>
          </a:p>
          <a:p>
            <a:r>
              <a:rPr lang="en-GB" dirty="0"/>
              <a:t>Saying thank you for what you have – </a:t>
            </a:r>
          </a:p>
          <a:p>
            <a:r>
              <a:rPr lang="en-GB" dirty="0"/>
              <a:t>What are all the things we can be grateful for in our life?</a:t>
            </a:r>
          </a:p>
          <a:p>
            <a:pPr marL="153531" indent="-153531">
              <a:buFont typeface="Arial" panose="020B0604020202020204" pitchFamily="34" charset="0"/>
              <a:buChar char="•"/>
            </a:pPr>
            <a:r>
              <a:rPr lang="en-GB" dirty="0"/>
              <a:t>Family</a:t>
            </a:r>
          </a:p>
          <a:p>
            <a:pPr marL="153531" indent="-153531">
              <a:buFont typeface="Arial" panose="020B0604020202020204" pitchFamily="34" charset="0"/>
              <a:buChar char="•"/>
            </a:pPr>
            <a:r>
              <a:rPr lang="en-GB" dirty="0"/>
              <a:t>Friends</a:t>
            </a:r>
          </a:p>
          <a:p>
            <a:pPr marL="153531" indent="-153531">
              <a:buFont typeface="Arial" panose="020B0604020202020204" pitchFamily="34" charset="0"/>
              <a:buChar char="•"/>
            </a:pPr>
            <a:r>
              <a:rPr lang="en-GB" dirty="0"/>
              <a:t>Sunshine</a:t>
            </a:r>
          </a:p>
          <a:p>
            <a:pPr marL="153531" indent="-153531">
              <a:buFont typeface="Arial" panose="020B0604020202020204" pitchFamily="34" charset="0"/>
              <a:buChar char="•"/>
            </a:pPr>
            <a:r>
              <a:rPr lang="en-GB" dirty="0"/>
              <a:t>School</a:t>
            </a:r>
          </a:p>
          <a:p>
            <a:pPr marL="153531" indent="-153531">
              <a:buFont typeface="Arial" panose="020B0604020202020204" pitchFamily="34" charset="0"/>
              <a:buChar char="•"/>
            </a:pPr>
            <a:r>
              <a:rPr lang="en-GB" dirty="0"/>
              <a:t>Teachers</a:t>
            </a:r>
          </a:p>
          <a:p>
            <a:pPr marL="153531" indent="-153531">
              <a:buFont typeface="Arial" panose="020B0604020202020204" pitchFamily="34" charset="0"/>
              <a:buChar char="•"/>
            </a:pPr>
            <a:r>
              <a:rPr lang="en-GB" dirty="0"/>
              <a:t>Food</a:t>
            </a:r>
          </a:p>
          <a:p>
            <a:pPr marL="153531" indent="-153531">
              <a:buFont typeface="Arial" panose="020B0604020202020204" pitchFamily="34" charset="0"/>
              <a:buChar char="•"/>
            </a:pPr>
            <a:r>
              <a:rPr lang="en-GB" dirty="0"/>
              <a:t>Hot water</a:t>
            </a:r>
          </a:p>
          <a:p>
            <a:pPr marL="153531" indent="-153531">
              <a:buFont typeface="Arial" panose="020B0604020202020204" pitchFamily="34" charset="0"/>
              <a:buChar char="•"/>
            </a:pPr>
            <a:endParaRPr lang="en-GB" dirty="0"/>
          </a:p>
          <a:p>
            <a:r>
              <a:rPr lang="en-GB" b="1" dirty="0"/>
              <a:t>Exercise</a:t>
            </a:r>
          </a:p>
          <a:p>
            <a:r>
              <a:rPr lang="en-GB" dirty="0"/>
              <a:t>Write a note or draw a picture to someone you care about and tell them why you are grateful they are in your life.</a:t>
            </a:r>
          </a:p>
        </p:txBody>
      </p:sp>
      <p:sp>
        <p:nvSpPr>
          <p:cNvPr id="4" name="Slide Number Placeholder 3"/>
          <p:cNvSpPr>
            <a:spLocks noGrp="1"/>
          </p:cNvSpPr>
          <p:nvPr>
            <p:ph type="sldNum" sz="quarter" idx="5"/>
          </p:nvPr>
        </p:nvSpPr>
        <p:spPr>
          <a:xfrm>
            <a:off x="3688047" y="855843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767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8388" y="952500"/>
            <a:ext cx="4092575" cy="2301875"/>
          </a:xfrm>
        </p:spPr>
      </p:sp>
      <p:sp>
        <p:nvSpPr>
          <p:cNvPr id="3" name="Notes Placeholder 2"/>
          <p:cNvSpPr>
            <a:spLocks noGrp="1"/>
          </p:cNvSpPr>
          <p:nvPr>
            <p:ph type="body" idx="1"/>
          </p:nvPr>
        </p:nvSpPr>
        <p:spPr>
          <a:xfrm>
            <a:off x="679808" y="3664526"/>
            <a:ext cx="5438455" cy="3696393"/>
          </a:xfrm>
        </p:spPr>
        <p:txBody>
          <a:bodyPr/>
          <a:lstStyle/>
          <a:p>
            <a:endParaRPr lang="en-GB" dirty="0"/>
          </a:p>
          <a:p>
            <a:r>
              <a:rPr lang="en-GB" dirty="0"/>
              <a:t>Negative self talk can be very damaging to our mental health so being kind to ourselves is really important.</a:t>
            </a:r>
          </a:p>
          <a:p>
            <a:r>
              <a:rPr lang="en-GB" dirty="0"/>
              <a:t>One way to do this simply in school is to add YET when a child feels they ‘can’t </a:t>
            </a:r>
            <a:r>
              <a:rPr lang="en-GB"/>
              <a:t>do something’</a:t>
            </a:r>
            <a:endParaRPr lang="en-GB" dirty="0"/>
          </a:p>
          <a:p>
            <a:endParaRPr lang="en-GB" dirty="0"/>
          </a:p>
          <a:p>
            <a:endParaRPr lang="en-GB" dirty="0"/>
          </a:p>
          <a:p>
            <a:r>
              <a:rPr lang="en-GB" dirty="0"/>
              <a:t>For the best results when teaching optimism, grit, and stick-to-it-iveness, you’ll want to follow up “yet” with a little more guidance:</a:t>
            </a:r>
          </a:p>
          <a:p>
            <a:r>
              <a:rPr lang="en-GB" b="1" dirty="0"/>
              <a:t>Yet</a:t>
            </a:r>
            <a:r>
              <a:rPr lang="en-GB" dirty="0"/>
              <a:t> – When you hear your child engage in negative self-talk, add “…yet” to the end. Depending on the statement, it may work better to say “…not yet.”</a:t>
            </a:r>
          </a:p>
          <a:p>
            <a:r>
              <a:rPr lang="en-GB" b="1" dirty="0"/>
              <a:t>Empathise</a:t>
            </a:r>
            <a:r>
              <a:rPr lang="en-GB" dirty="0"/>
              <a:t> – Let her know you hear her frustration by saying “I can see that you’re frustrated.” Or “It seems like you’re nervous that you won’t figure this out.” Or “You feel bad that you made a mistake.”</a:t>
            </a:r>
          </a:p>
          <a:p>
            <a:r>
              <a:rPr lang="en-GB" b="1" dirty="0"/>
              <a:t>Turn it around</a:t>
            </a:r>
            <a:r>
              <a:rPr lang="en-GB" dirty="0"/>
              <a:t> – Now, ask your child a question to engage her problem-solving skills so she can move forward in a positive way. For example, “How can you try this a different way?” or “What part isn’t making sense yet?”</a:t>
            </a:r>
          </a:p>
          <a:p>
            <a:r>
              <a:rPr lang="en-GB" dirty="0"/>
              <a:t>And all you have to remember is </a:t>
            </a:r>
            <a:r>
              <a:rPr lang="en-GB" b="1" dirty="0"/>
              <a:t>YET</a:t>
            </a:r>
            <a:r>
              <a:rPr lang="en-GB" dirty="0"/>
              <a:t>. </a:t>
            </a:r>
            <a:r>
              <a:rPr lang="en-GB" i="1" dirty="0"/>
              <a:t>Yet, Empathise, Turn it around</a:t>
            </a:r>
            <a:r>
              <a:rPr lang="en-GB" dirty="0"/>
              <a:t>.</a:t>
            </a:r>
          </a:p>
          <a:p>
            <a:endParaRPr lang="en-GB" dirty="0"/>
          </a:p>
        </p:txBody>
      </p:sp>
      <p:sp>
        <p:nvSpPr>
          <p:cNvPr id="4" name="Slide Number Placeholder 3"/>
          <p:cNvSpPr>
            <a:spLocks noGrp="1"/>
          </p:cNvSpPr>
          <p:nvPr>
            <p:ph type="sldNum" sz="quarter" idx="5"/>
          </p:nvPr>
        </p:nvSpPr>
        <p:spPr>
          <a:xfrm>
            <a:off x="3688047" y="855843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1735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the 5 ways to wellbeing are?</a:t>
            </a:r>
          </a:p>
          <a:p>
            <a:endParaRPr lang="en-GB" dirty="0"/>
          </a:p>
          <a:p>
            <a:r>
              <a:rPr lang="en-GB" dirty="0"/>
              <a:t>Go through each one </a:t>
            </a:r>
          </a:p>
          <a:p>
            <a:pPr marL="228600" indent="-228600">
              <a:buFont typeface="+mj-lt"/>
              <a:buAutoNum type="arabicPeriod"/>
            </a:pPr>
            <a:r>
              <a:rPr lang="en-GB" dirty="0"/>
              <a:t>Active – lots of ways we can keep active</a:t>
            </a:r>
          </a:p>
          <a:p>
            <a:pPr marL="228600" indent="-228600">
              <a:buFont typeface="+mj-lt"/>
              <a:buAutoNum type="arabicPeriod"/>
            </a:pPr>
            <a:r>
              <a:rPr lang="en-GB" dirty="0"/>
              <a:t>Connect – with each other</a:t>
            </a:r>
          </a:p>
          <a:p>
            <a:pPr marL="228600" indent="-228600">
              <a:buFont typeface="+mj-lt"/>
              <a:buAutoNum type="arabicPeriod"/>
            </a:pPr>
            <a:r>
              <a:rPr lang="en-GB" dirty="0"/>
              <a:t>Act of Kindness, GIVE – we can give to each other and be kind to ourselves too</a:t>
            </a:r>
          </a:p>
          <a:p>
            <a:pPr marL="228600" indent="-228600">
              <a:buFont typeface="+mj-lt"/>
              <a:buAutoNum type="arabicPeriod"/>
            </a:pPr>
            <a:r>
              <a:rPr lang="en-GB" dirty="0"/>
              <a:t>Take notice – be aware of our bodies, our emotions and aware of everything around us</a:t>
            </a:r>
          </a:p>
          <a:p>
            <a:pPr marL="228600" indent="-228600">
              <a:buFont typeface="+mj-lt"/>
              <a:buAutoNum type="arabicPeriod"/>
            </a:pPr>
            <a:r>
              <a:rPr lang="en-GB" dirty="0"/>
              <a:t>Learn – when we learn something new , we grow and growing makes us happier</a:t>
            </a:r>
          </a:p>
          <a:p>
            <a:pPr marL="228600" indent="-228600">
              <a:buFont typeface="+mj-lt"/>
              <a:buAutoNum type="arabicPeriod"/>
            </a:pPr>
            <a:endParaRPr lang="en-GB" dirty="0"/>
          </a:p>
        </p:txBody>
      </p:sp>
      <p:sp>
        <p:nvSpPr>
          <p:cNvPr id="4" name="Slide Number Placeholder 3"/>
          <p:cNvSpPr>
            <a:spLocks noGrp="1"/>
          </p:cNvSpPr>
          <p:nvPr>
            <p:ph type="sldNum" sz="quarter" idx="5"/>
          </p:nvPr>
        </p:nvSpPr>
        <p:spPr>
          <a:xfrm>
            <a:off x="3690646" y="8547001"/>
            <a:ext cx="2945831" cy="38205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4A7606-22C0-49C5-8F2F-79ED27AA6DE4}" type="slidenum">
              <a:rPr kumimoji="0" lang="en-GB"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351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2783616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2352818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49693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350E9FA-84D9-49B7-9D49-C08A929CEA8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411427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50E9FA-84D9-49B7-9D49-C08A929CEA89}"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3265140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50E9FA-84D9-49B7-9D49-C08A929CEA89}"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1842855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50E9FA-84D9-49B7-9D49-C08A929CEA89}"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1197396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50E9FA-84D9-49B7-9D49-C08A929CEA8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2570760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34A200F-52D4-401C-B7BB-7A631B90E1FE}" type="slidenum">
              <a:rPr lang="en-GB" smtClean="0"/>
              <a:t>‹#›</a:t>
            </a:fld>
            <a:endParaRPr lang="en-GB"/>
          </a:p>
        </p:txBody>
      </p:sp>
      <p:sp>
        <p:nvSpPr>
          <p:cNvPr id="5" name="Date Placeholder 4"/>
          <p:cNvSpPr>
            <a:spLocks noGrp="1"/>
          </p:cNvSpPr>
          <p:nvPr>
            <p:ph type="dt" sz="half" idx="10"/>
          </p:nvPr>
        </p:nvSpPr>
        <p:spPr/>
        <p:txBody>
          <a:bodyPr/>
          <a:lstStyle/>
          <a:p>
            <a:fld id="{7350E9FA-84D9-49B7-9D49-C08A929CEA89}" type="datetimeFigureOut">
              <a:rPr lang="en-GB" smtClean="0"/>
              <a:t>26/04/2021</a:t>
            </a:fld>
            <a:endParaRPr lang="en-GB"/>
          </a:p>
        </p:txBody>
      </p:sp>
    </p:spTree>
    <p:extLst>
      <p:ext uri="{BB962C8B-B14F-4D97-AF65-F5344CB8AC3E}">
        <p14:creationId xmlns:p14="http://schemas.microsoft.com/office/powerpoint/2010/main" val="1168307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4229847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98187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3044586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240121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7737203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35066752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50E9FA-84D9-49B7-9D49-C08A929CEA8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4A200F-52D4-401C-B7BB-7A631B90E1FE}" type="slidenum">
              <a:rPr lang="en-GB" smtClean="0"/>
              <a:t>‹#›</a:t>
            </a:fld>
            <a:endParaRPr lang="en-GB"/>
          </a:p>
        </p:txBody>
      </p:sp>
    </p:spTree>
    <p:extLst>
      <p:ext uri="{BB962C8B-B14F-4D97-AF65-F5344CB8AC3E}">
        <p14:creationId xmlns:p14="http://schemas.microsoft.com/office/powerpoint/2010/main" val="1157170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350E9FA-84D9-49B7-9D49-C08A929CEA89}" type="datetimeFigureOut">
              <a:rPr lang="en-GB" smtClean="0"/>
              <a:t>26/04/2021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34A200F-52D4-401C-B7BB-7A631B90E1FE}" type="slidenum">
              <a:rPr lang="en-GB" smtClean="0"/>
              <a:t>‹#›</a:t>
            </a:fld>
            <a:endParaRPr lang="en-GB"/>
          </a:p>
        </p:txBody>
      </p:sp>
    </p:spTree>
    <p:extLst>
      <p:ext uri="{BB962C8B-B14F-4D97-AF65-F5344CB8AC3E}">
        <p14:creationId xmlns:p14="http://schemas.microsoft.com/office/powerpoint/2010/main" val="1755213638"/>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 id="2147483902" r:id="rId15"/>
    <p:sldLayoutId id="214748390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jPxa2bl4jeAhWBKVAKHQacDYYQjRx6BAgBEAU&amp;url=https://www.shutterstock.com/es/image-vector/red-yellow-green-smileys-emoticons-icon-769151932&amp;psig=AOvVaw1-MipVmfp-TOsm03SuIrVy&amp;ust=1539683640132755" TargetMode="External"/><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18.jp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comments" Target="../comments/commen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5.png"/><Relationship Id="rId4"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1.png"/><Relationship Id="rId7" Type="http://schemas.openxmlformats.org/officeDocument/2006/relationships/image" Target="../media/image45.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jpeg"/><Relationship Id="rId7" Type="http://schemas.openxmlformats.org/officeDocument/2006/relationships/image" Target="../media/image50.jpeg"/><Relationship Id="rId12"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9.jpeg"/><Relationship Id="rId11" Type="http://schemas.openxmlformats.org/officeDocument/2006/relationships/image" Target="../media/image54.png"/><Relationship Id="rId5" Type="http://schemas.openxmlformats.org/officeDocument/2006/relationships/image" Target="../media/image48.jpe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0" name="Group 136">
            <a:extLst>
              <a:ext uri="{FF2B5EF4-FFF2-40B4-BE49-F238E27FC236}">
                <a16:creationId xmlns:a16="http://schemas.microsoft.com/office/drawing/2014/main" id="{4815A7B4-532E-48C9-AC24-D78ACF3339D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38"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39" name="Straight Connector 138">
              <a:extLst>
                <a:ext uri="{FF2B5EF4-FFF2-40B4-BE49-F238E27FC236}">
                  <a16:creationId xmlns:a16="http://schemas.microsoft.com/office/drawing/2014/main" id="{3CBAA4DE-3D7B-460B-AE98-D9F9990C0B6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40" name="Straight Connector 139">
              <a:extLst>
                <a:ext uri="{FF2B5EF4-FFF2-40B4-BE49-F238E27FC236}">
                  <a16:creationId xmlns:a16="http://schemas.microsoft.com/office/drawing/2014/main" id="{7BF1ED3E-4F80-4AF6-A41B-44F53DDE610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1"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Isosceles Triangle 142">
              <a:extLst>
                <a:ext uri="{FF2B5EF4-FFF2-40B4-BE49-F238E27FC236}">
                  <a16:creationId xmlns:a16="http://schemas.microsoft.com/office/drawing/2014/main" id="{A304284A-7318-4DD5-898C-2F6B23C778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6"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ECE162D4-FCAE-441B-B5E9-C91DE62124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42CDBAA5-F380-4553-9CA9-CF5A268994B6}"/>
              </a:ext>
            </a:extLst>
          </p:cNvPr>
          <p:cNvSpPr>
            <a:spLocks noGrp="1"/>
          </p:cNvSpPr>
          <p:nvPr>
            <p:ph type="title"/>
          </p:nvPr>
        </p:nvSpPr>
        <p:spPr>
          <a:xfrm>
            <a:off x="4974337" y="1265314"/>
            <a:ext cx="4299666" cy="3249131"/>
          </a:xfrm>
        </p:spPr>
        <p:txBody>
          <a:bodyPr vert="horz" lIns="91440" tIns="45720" rIns="91440" bIns="45720" rtlCol="0" anchor="b">
            <a:normAutofit/>
          </a:bodyPr>
          <a:lstStyle/>
          <a:p>
            <a:pPr>
              <a:lnSpc>
                <a:spcPct val="90000"/>
              </a:lnSpc>
            </a:pPr>
            <a:r>
              <a:rPr lang="en-US" sz="1800" b="1" i="1" dirty="0">
                <a:solidFill>
                  <a:schemeClr val="accent2">
                    <a:lumMod val="75000"/>
                  </a:schemeClr>
                </a:solidFill>
                <a:effectLst/>
              </a:rPr>
              <a:t>Please note that this presentation is intended for use only by the school to whom it has been sent as part of the inclusion in the 5 ways to wellbeing project with Inspire+ and is not for any wider distribution without the express permission of the author</a:t>
            </a:r>
            <a:r>
              <a:rPr lang="en-US" sz="1800" i="1" dirty="0">
                <a:solidFill>
                  <a:schemeClr val="accent2">
                    <a:lumMod val="75000"/>
                  </a:schemeClr>
                </a:solidFill>
                <a:effectLst/>
              </a:rPr>
              <a:t>. </a:t>
            </a:r>
            <a:br>
              <a:rPr lang="en-US" sz="1800" i="1" dirty="0">
                <a:solidFill>
                  <a:schemeClr val="accent2">
                    <a:lumMod val="75000"/>
                  </a:schemeClr>
                </a:solidFill>
                <a:effectLst/>
              </a:rPr>
            </a:br>
            <a:r>
              <a:rPr lang="en-US" sz="1800" i="1" dirty="0">
                <a:solidFill>
                  <a:schemeClr val="accent2">
                    <a:lumMod val="75000"/>
                  </a:schemeClr>
                </a:solidFill>
                <a:effectLst/>
              </a:rPr>
              <a:t/>
            </a:r>
            <a:br>
              <a:rPr lang="en-US" sz="1800" i="1" dirty="0">
                <a:solidFill>
                  <a:schemeClr val="accent2">
                    <a:lumMod val="75000"/>
                  </a:schemeClr>
                </a:solidFill>
                <a:effectLst/>
              </a:rPr>
            </a:br>
            <a:r>
              <a:rPr lang="en-US" sz="1800" i="1" dirty="0">
                <a:solidFill>
                  <a:schemeClr val="accent2">
                    <a:lumMod val="75000"/>
                  </a:schemeClr>
                </a:solidFill>
                <a:effectLst/>
              </a:rPr>
              <a:t>Thank you </a:t>
            </a:r>
            <a:br>
              <a:rPr lang="en-US" sz="1800" i="1" dirty="0">
                <a:solidFill>
                  <a:schemeClr val="accent2">
                    <a:lumMod val="75000"/>
                  </a:schemeClr>
                </a:solidFill>
                <a:effectLst/>
              </a:rPr>
            </a:br>
            <a:r>
              <a:rPr lang="en-US" sz="1800" dirty="0">
                <a:effectLst/>
              </a:rPr>
              <a:t/>
            </a:r>
            <a:br>
              <a:rPr lang="en-US" sz="1800" dirty="0">
                <a:effectLst/>
              </a:rPr>
            </a:br>
            <a:endParaRPr lang="en-US" sz="1800" dirty="0"/>
          </a:p>
        </p:txBody>
      </p:sp>
      <p:sp>
        <p:nvSpPr>
          <p:cNvPr id="149" name="Isosceles Triangle 148">
            <a:extLst>
              <a:ext uri="{FF2B5EF4-FFF2-40B4-BE49-F238E27FC236}">
                <a16:creationId xmlns:a16="http://schemas.microsoft.com/office/drawing/2014/main" id="{DC99427B-A97E-40A3-B1FD-4557346C6A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028" name="Picture 4" descr="See the source image">
            <a:extLst>
              <a:ext uri="{FF2B5EF4-FFF2-40B4-BE49-F238E27FC236}">
                <a16:creationId xmlns:a16="http://schemas.microsoft.com/office/drawing/2014/main" id="{F50C4EED-B50C-4A98-9055-8DD03D33DC6D}"/>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tretch>
            <a:fillRect/>
          </a:stretch>
        </p:blipFill>
        <p:spPr bwMode="auto">
          <a:xfrm>
            <a:off x="888604" y="2373884"/>
            <a:ext cx="3765692" cy="211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078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7"/>
            <a:ext cx="10190923" cy="1893243"/>
          </a:xfrm>
        </p:spPr>
        <p:txBody>
          <a:bodyPr>
            <a:normAutofit fontScale="90000"/>
          </a:bodyPr>
          <a:lstStyle/>
          <a:p>
            <a:pPr marL="114300" indent="0" algn="ctr"/>
            <a:r>
              <a:rPr lang="en-GB" sz="3100" b="1" dirty="0">
                <a:solidFill>
                  <a:schemeClr val="accent2"/>
                </a:solidFill>
                <a:latin typeface="Century Gothic" panose="020B0502020202020204" pitchFamily="34" charset="0"/>
              </a:rPr>
              <a:t>Mental Health in Schools Project</a:t>
            </a:r>
            <a:r>
              <a:rPr lang="en-GB" sz="4900" b="1" dirty="0">
                <a:solidFill>
                  <a:schemeClr val="accent2"/>
                </a:solidFill>
                <a:latin typeface="Century Gothic" panose="020B0502020202020204" pitchFamily="34" charset="0"/>
              </a:rPr>
              <a:t/>
            </a:r>
            <a:br>
              <a:rPr lang="en-GB" sz="4900" b="1" dirty="0">
                <a:solidFill>
                  <a:schemeClr val="accent2"/>
                </a:solidFill>
                <a:latin typeface="Century Gothic" panose="020B0502020202020204" pitchFamily="34" charset="0"/>
              </a:rPr>
            </a:br>
            <a:r>
              <a:rPr lang="en-GB" sz="4900" b="1" i="1" dirty="0">
                <a:solidFill>
                  <a:schemeClr val="accent2"/>
                </a:solidFill>
                <a:latin typeface="Century Gothic" panose="020B0502020202020204" pitchFamily="34" charset="0"/>
              </a:rPr>
              <a:t>Let’s Talk Mental Health  </a:t>
            </a:r>
            <a:r>
              <a:rPr lang="en-GB" sz="5800" b="1" dirty="0">
                <a:solidFill>
                  <a:schemeClr val="accent2"/>
                </a:solidFill>
                <a:latin typeface="Century Gothic" panose="020B0502020202020204" pitchFamily="34" charset="0"/>
              </a:rPr>
              <a:t/>
            </a:r>
            <a:br>
              <a:rPr lang="en-GB" sz="5800" b="1" dirty="0">
                <a:solidFill>
                  <a:schemeClr val="accent2"/>
                </a:solidFill>
                <a:latin typeface="Century Gothic" panose="020B0502020202020204" pitchFamily="34" charset="0"/>
              </a:rPr>
            </a:br>
            <a:r>
              <a:rPr lang="en-GB" sz="5800" b="1" dirty="0">
                <a:solidFill>
                  <a:schemeClr val="accent2"/>
                </a:solidFill>
                <a:latin typeface="Century Gothic" panose="020B0502020202020204" pitchFamily="34" charset="0"/>
              </a:rPr>
              <a:t>  </a:t>
            </a:r>
            <a:endParaRPr lang="en-GB" sz="2800" b="1" dirty="0">
              <a:solidFill>
                <a:schemeClr val="accent2"/>
              </a:solidFill>
              <a:latin typeface="Century Gothic" panose="020B0502020202020204" pitchFamily="34" charset="0"/>
            </a:endParaRPr>
          </a:p>
        </p:txBody>
      </p:sp>
      <p:sp>
        <p:nvSpPr>
          <p:cNvPr id="5" name="Rectangle 4"/>
          <p:cNvSpPr/>
          <p:nvPr/>
        </p:nvSpPr>
        <p:spPr>
          <a:xfrm>
            <a:off x="1760551" y="2167880"/>
            <a:ext cx="8409904" cy="132343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uLnTx/>
                <a:uFillTx/>
                <a:latin typeface="Century Gothic" panose="020B0502020202020204" pitchFamily="34" charset="0"/>
                <a:ea typeface="+mn-ea"/>
                <a:cs typeface="+mn-cs"/>
              </a:rPr>
              <a:t>5 Simple Ways to Achieve Emotional Wellbeing </a:t>
            </a:r>
          </a:p>
        </p:txBody>
      </p:sp>
      <p:pic>
        <p:nvPicPr>
          <p:cNvPr id="4" name="Picture 3">
            <a:extLst>
              <a:ext uri="{FF2B5EF4-FFF2-40B4-BE49-F238E27FC236}">
                <a16:creationId xmlns:a16="http://schemas.microsoft.com/office/drawing/2014/main" id="{EE960D4E-FFAA-4FC6-8716-0C4F9E1E0217}"/>
              </a:ext>
            </a:extLst>
          </p:cNvPr>
          <p:cNvPicPr>
            <a:picLocks noChangeAspect="1"/>
          </p:cNvPicPr>
          <p:nvPr/>
        </p:nvPicPr>
        <p:blipFill>
          <a:blip r:embed="rId2"/>
          <a:stretch>
            <a:fillRect/>
          </a:stretch>
        </p:blipFill>
        <p:spPr>
          <a:xfrm>
            <a:off x="1981200" y="4374206"/>
            <a:ext cx="2928937" cy="1847245"/>
          </a:xfrm>
          <a:prstGeom prst="rect">
            <a:avLst/>
          </a:prstGeom>
        </p:spPr>
      </p:pic>
      <p:pic>
        <p:nvPicPr>
          <p:cNvPr id="6" name="Picture 5">
            <a:extLst>
              <a:ext uri="{FF2B5EF4-FFF2-40B4-BE49-F238E27FC236}">
                <a16:creationId xmlns:a16="http://schemas.microsoft.com/office/drawing/2014/main" id="{01D186FD-663B-427B-9F9C-D11971708919}"/>
              </a:ext>
            </a:extLst>
          </p:cNvPr>
          <p:cNvPicPr>
            <a:picLocks noChangeAspect="1"/>
          </p:cNvPicPr>
          <p:nvPr/>
        </p:nvPicPr>
        <p:blipFill>
          <a:blip r:embed="rId3"/>
          <a:stretch>
            <a:fillRect/>
          </a:stretch>
        </p:blipFill>
        <p:spPr>
          <a:xfrm>
            <a:off x="6302471" y="3794702"/>
            <a:ext cx="2426749" cy="2426749"/>
          </a:xfrm>
          <a:prstGeom prst="rect">
            <a:avLst/>
          </a:prstGeom>
        </p:spPr>
      </p:pic>
    </p:spTree>
    <p:extLst>
      <p:ext uri="{BB962C8B-B14F-4D97-AF65-F5344CB8AC3E}">
        <p14:creationId xmlns:p14="http://schemas.microsoft.com/office/powerpoint/2010/main" val="1705377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5E0215-DDAE-4A25-B8FB-24C9802BE520}"/>
              </a:ext>
            </a:extLst>
          </p:cNvPr>
          <p:cNvSpPr>
            <a:spLocks noGrp="1"/>
          </p:cNvSpPr>
          <p:nvPr>
            <p:ph idx="1"/>
          </p:nvPr>
        </p:nvSpPr>
        <p:spPr>
          <a:xfrm>
            <a:off x="760945" y="1357942"/>
            <a:ext cx="8596668" cy="2639023"/>
          </a:xfrm>
        </p:spPr>
        <p:txBody>
          <a:bodyPr>
            <a:noAutofit/>
          </a:bodyPr>
          <a:lstStyle/>
          <a:p>
            <a:r>
              <a:rPr lang="en-GB" sz="2400" dirty="0">
                <a:latin typeface="Century Gothic" panose="020B0502020202020204" pitchFamily="34" charset="0"/>
              </a:rPr>
              <a:t>We all have both physical and mental health.</a:t>
            </a:r>
          </a:p>
          <a:p>
            <a:r>
              <a:rPr lang="en-GB" sz="2400" dirty="0">
                <a:latin typeface="Century Gothic" panose="020B0502020202020204" pitchFamily="34" charset="0"/>
              </a:rPr>
              <a:t>Mental health is about our feelings, the way we think, our emotions and our moods.</a:t>
            </a:r>
          </a:p>
          <a:p>
            <a:r>
              <a:rPr lang="en-GB" sz="2400" dirty="0">
                <a:latin typeface="Century Gothic" panose="020B0502020202020204" pitchFamily="34" charset="0"/>
              </a:rPr>
              <a:t>As with physical health, sometimes our mental health is good and from time to time it is not and this is usual.</a:t>
            </a:r>
          </a:p>
          <a:p>
            <a:r>
              <a:rPr lang="en-GB" sz="2400" dirty="0">
                <a:latin typeface="Century Gothic" panose="020B0502020202020204" pitchFamily="34" charset="0"/>
              </a:rPr>
              <a:t>When our mental health is not good, it can stop us from being happy and enjoying life, change how we feel and how we behave.</a:t>
            </a:r>
          </a:p>
        </p:txBody>
      </p:sp>
      <p:pic>
        <p:nvPicPr>
          <p:cNvPr id="6" name="Picture 5">
            <a:extLst>
              <a:ext uri="{FF2B5EF4-FFF2-40B4-BE49-F238E27FC236}">
                <a16:creationId xmlns:a16="http://schemas.microsoft.com/office/drawing/2014/main" id="{1E72D24B-53A7-4509-9EC5-64280DF567E8}"/>
              </a:ext>
            </a:extLst>
          </p:cNvPr>
          <p:cNvPicPr>
            <a:picLocks noChangeAspect="1"/>
          </p:cNvPicPr>
          <p:nvPr/>
        </p:nvPicPr>
        <p:blipFill>
          <a:blip r:embed="rId2"/>
          <a:stretch>
            <a:fillRect/>
          </a:stretch>
        </p:blipFill>
        <p:spPr>
          <a:xfrm>
            <a:off x="6466787" y="232834"/>
            <a:ext cx="2567233" cy="1009422"/>
          </a:xfrm>
          <a:prstGeom prst="rect">
            <a:avLst/>
          </a:prstGeom>
        </p:spPr>
      </p:pic>
      <p:sp>
        <p:nvSpPr>
          <p:cNvPr id="4" name="TextBox 3">
            <a:extLst>
              <a:ext uri="{FF2B5EF4-FFF2-40B4-BE49-F238E27FC236}">
                <a16:creationId xmlns:a16="http://schemas.microsoft.com/office/drawing/2014/main" id="{1A594088-FDBD-4F87-8C67-CCE7FB25E4AE}"/>
              </a:ext>
            </a:extLst>
          </p:cNvPr>
          <p:cNvSpPr txBox="1"/>
          <p:nvPr/>
        </p:nvSpPr>
        <p:spPr>
          <a:xfrm>
            <a:off x="760945" y="326350"/>
            <a:ext cx="6683604" cy="80021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Let’s Talk About Mental Health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E3712285-97F5-4924-8E4D-3583CA888688}"/>
              </a:ext>
            </a:extLst>
          </p:cNvPr>
          <p:cNvPicPr>
            <a:picLocks noChangeAspect="1"/>
          </p:cNvPicPr>
          <p:nvPr/>
        </p:nvPicPr>
        <p:blipFill>
          <a:blip r:embed="rId3"/>
          <a:stretch>
            <a:fillRect/>
          </a:stretch>
        </p:blipFill>
        <p:spPr>
          <a:xfrm>
            <a:off x="1183862" y="5171957"/>
            <a:ext cx="2219214" cy="1266549"/>
          </a:xfrm>
          <a:prstGeom prst="rect">
            <a:avLst/>
          </a:prstGeom>
        </p:spPr>
      </p:pic>
    </p:spTree>
    <p:extLst>
      <p:ext uri="{BB962C8B-B14F-4D97-AF65-F5344CB8AC3E}">
        <p14:creationId xmlns:p14="http://schemas.microsoft.com/office/powerpoint/2010/main" val="6942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27C4D2-BD7F-4FBE-BBEF-434EE21F49F3}"/>
              </a:ext>
            </a:extLst>
          </p:cNvPr>
          <p:cNvPicPr>
            <a:picLocks noChangeAspect="1"/>
          </p:cNvPicPr>
          <p:nvPr/>
        </p:nvPicPr>
        <p:blipFill>
          <a:blip r:embed="rId2"/>
          <a:stretch>
            <a:fillRect/>
          </a:stretch>
        </p:blipFill>
        <p:spPr>
          <a:xfrm>
            <a:off x="981034" y="417513"/>
            <a:ext cx="8754615" cy="1450974"/>
          </a:xfrm>
          <a:prstGeom prst="rect">
            <a:avLst/>
          </a:prstGeom>
        </p:spPr>
      </p:pic>
      <p:pic>
        <p:nvPicPr>
          <p:cNvPr id="5" name="Picture 4">
            <a:extLst>
              <a:ext uri="{FF2B5EF4-FFF2-40B4-BE49-F238E27FC236}">
                <a16:creationId xmlns:a16="http://schemas.microsoft.com/office/drawing/2014/main" id="{FEF9C8A3-8A2E-4D91-91A4-D9795B1FF46C}"/>
              </a:ext>
            </a:extLst>
          </p:cNvPr>
          <p:cNvPicPr>
            <a:picLocks noChangeAspect="1"/>
          </p:cNvPicPr>
          <p:nvPr/>
        </p:nvPicPr>
        <p:blipFill>
          <a:blip r:embed="rId3"/>
          <a:stretch>
            <a:fillRect/>
          </a:stretch>
        </p:blipFill>
        <p:spPr>
          <a:xfrm>
            <a:off x="865882" y="2142678"/>
            <a:ext cx="3011685" cy="1505843"/>
          </a:xfrm>
          <a:prstGeom prst="rect">
            <a:avLst/>
          </a:prstGeom>
        </p:spPr>
      </p:pic>
      <p:pic>
        <p:nvPicPr>
          <p:cNvPr id="6" name="Picture 5">
            <a:extLst>
              <a:ext uri="{FF2B5EF4-FFF2-40B4-BE49-F238E27FC236}">
                <a16:creationId xmlns:a16="http://schemas.microsoft.com/office/drawing/2014/main" id="{2A58935B-1A49-4252-B4E9-27A78FD420EE}"/>
              </a:ext>
            </a:extLst>
          </p:cNvPr>
          <p:cNvPicPr>
            <a:picLocks noChangeAspect="1"/>
          </p:cNvPicPr>
          <p:nvPr/>
        </p:nvPicPr>
        <p:blipFill>
          <a:blip r:embed="rId4"/>
          <a:stretch>
            <a:fillRect/>
          </a:stretch>
        </p:blipFill>
        <p:spPr>
          <a:xfrm>
            <a:off x="4217456" y="2142678"/>
            <a:ext cx="4938188" cy="3913971"/>
          </a:xfrm>
          <a:prstGeom prst="rect">
            <a:avLst/>
          </a:prstGeom>
        </p:spPr>
      </p:pic>
      <p:pic>
        <p:nvPicPr>
          <p:cNvPr id="7" name="Picture 6">
            <a:extLst>
              <a:ext uri="{FF2B5EF4-FFF2-40B4-BE49-F238E27FC236}">
                <a16:creationId xmlns:a16="http://schemas.microsoft.com/office/drawing/2014/main" id="{9E40CA9F-5142-4CC6-922B-356F06AF6516}"/>
              </a:ext>
            </a:extLst>
          </p:cNvPr>
          <p:cNvPicPr>
            <a:picLocks noChangeAspect="1"/>
          </p:cNvPicPr>
          <p:nvPr/>
        </p:nvPicPr>
        <p:blipFill>
          <a:blip r:embed="rId5"/>
          <a:stretch>
            <a:fillRect/>
          </a:stretch>
        </p:blipFill>
        <p:spPr>
          <a:xfrm>
            <a:off x="1133475" y="4527741"/>
            <a:ext cx="2652712" cy="1673033"/>
          </a:xfrm>
          <a:prstGeom prst="rect">
            <a:avLst/>
          </a:prstGeom>
        </p:spPr>
      </p:pic>
    </p:spTree>
    <p:extLst>
      <p:ext uri="{BB962C8B-B14F-4D97-AF65-F5344CB8AC3E}">
        <p14:creationId xmlns:p14="http://schemas.microsoft.com/office/powerpoint/2010/main" val="56087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01279" y="3271100"/>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rPr>
              <a:t>5</a:t>
            </a: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pic>
        <p:nvPicPr>
          <p:cNvPr id="3" name="Picture 2">
            <a:extLst>
              <a:ext uri="{FF2B5EF4-FFF2-40B4-BE49-F238E27FC236}">
                <a16:creationId xmlns:a16="http://schemas.microsoft.com/office/drawing/2014/main" id="{20174915-BA03-4414-B2C4-FA50E7DE64A2}"/>
              </a:ext>
            </a:extLst>
          </p:cNvPr>
          <p:cNvPicPr>
            <a:picLocks noChangeAspect="1"/>
          </p:cNvPicPr>
          <p:nvPr/>
        </p:nvPicPr>
        <p:blipFill>
          <a:blip r:embed="rId3"/>
          <a:stretch>
            <a:fillRect/>
          </a:stretch>
        </p:blipFill>
        <p:spPr>
          <a:xfrm>
            <a:off x="2533683" y="437637"/>
            <a:ext cx="5895343" cy="1511939"/>
          </a:xfrm>
          <a:prstGeom prst="rect">
            <a:avLst/>
          </a:prstGeom>
        </p:spPr>
      </p:pic>
      <p:pic>
        <p:nvPicPr>
          <p:cNvPr id="4" name="Picture 3">
            <a:extLst>
              <a:ext uri="{FF2B5EF4-FFF2-40B4-BE49-F238E27FC236}">
                <a16:creationId xmlns:a16="http://schemas.microsoft.com/office/drawing/2014/main" id="{7E48CDB3-70A9-4239-9BF6-3D9195D7B358}"/>
              </a:ext>
            </a:extLst>
          </p:cNvPr>
          <p:cNvPicPr>
            <a:picLocks noChangeAspect="1"/>
          </p:cNvPicPr>
          <p:nvPr/>
        </p:nvPicPr>
        <p:blipFill>
          <a:blip r:embed="rId4"/>
          <a:stretch>
            <a:fillRect/>
          </a:stretch>
        </p:blipFill>
        <p:spPr>
          <a:xfrm>
            <a:off x="1758320" y="2679127"/>
            <a:ext cx="8675360" cy="1499746"/>
          </a:xfrm>
          <a:prstGeom prst="rect">
            <a:avLst/>
          </a:prstGeom>
        </p:spPr>
      </p:pic>
      <p:pic>
        <p:nvPicPr>
          <p:cNvPr id="5" name="Picture 4">
            <a:extLst>
              <a:ext uri="{FF2B5EF4-FFF2-40B4-BE49-F238E27FC236}">
                <a16:creationId xmlns:a16="http://schemas.microsoft.com/office/drawing/2014/main" id="{B8880BA0-4C02-4D0A-AA59-F471B8F400BF}"/>
              </a:ext>
            </a:extLst>
          </p:cNvPr>
          <p:cNvPicPr>
            <a:picLocks noChangeAspect="1"/>
          </p:cNvPicPr>
          <p:nvPr/>
        </p:nvPicPr>
        <p:blipFill>
          <a:blip r:embed="rId5"/>
          <a:stretch>
            <a:fillRect/>
          </a:stretch>
        </p:blipFill>
        <p:spPr>
          <a:xfrm>
            <a:off x="1352550" y="4767703"/>
            <a:ext cx="2547937" cy="1359025"/>
          </a:xfrm>
          <a:prstGeom prst="rect">
            <a:avLst/>
          </a:prstGeom>
        </p:spPr>
      </p:pic>
    </p:spTree>
    <p:extLst>
      <p:ext uri="{BB962C8B-B14F-4D97-AF65-F5344CB8AC3E}">
        <p14:creationId xmlns:p14="http://schemas.microsoft.com/office/powerpoint/2010/main" val="161038646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01279" y="3271100"/>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sp>
        <p:nvSpPr>
          <p:cNvPr id="2" name="TextBox 1">
            <a:extLst>
              <a:ext uri="{FF2B5EF4-FFF2-40B4-BE49-F238E27FC236}">
                <a16:creationId xmlns:a16="http://schemas.microsoft.com/office/drawing/2014/main" id="{CFB570DA-5C71-4276-896D-285DB6C4B9E7}"/>
              </a:ext>
            </a:extLst>
          </p:cNvPr>
          <p:cNvSpPr txBox="1"/>
          <p:nvPr/>
        </p:nvSpPr>
        <p:spPr>
          <a:xfrm>
            <a:off x="2620651" y="343170"/>
            <a:ext cx="5602319"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What is Mental Health? </a:t>
            </a:r>
          </a:p>
        </p:txBody>
      </p:sp>
      <p:sp>
        <p:nvSpPr>
          <p:cNvPr id="13" name="Cloud Callout 7">
            <a:extLst>
              <a:ext uri="{FF2B5EF4-FFF2-40B4-BE49-F238E27FC236}">
                <a16:creationId xmlns:a16="http://schemas.microsoft.com/office/drawing/2014/main" id="{276D3149-A45A-4320-B1EE-D597981C9766}"/>
              </a:ext>
            </a:extLst>
          </p:cNvPr>
          <p:cNvSpPr/>
          <p:nvPr/>
        </p:nvSpPr>
        <p:spPr>
          <a:xfrm>
            <a:off x="1475424" y="2714921"/>
            <a:ext cx="2620653" cy="1192794"/>
          </a:xfrm>
          <a:prstGeom prst="cloudCallout">
            <a:avLst>
              <a:gd name="adj1" fmla="val 55578"/>
              <a:gd name="adj2" fmla="val -329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Trebuchet MS" panose="020B0603020202020204"/>
                <a:ea typeface="+mn-ea"/>
                <a:cs typeface="+mn-cs"/>
              </a:rPr>
              <a:t>Thoughts</a:t>
            </a:r>
          </a:p>
        </p:txBody>
      </p:sp>
      <p:sp>
        <p:nvSpPr>
          <p:cNvPr id="14" name="Cloud Callout 8">
            <a:extLst>
              <a:ext uri="{FF2B5EF4-FFF2-40B4-BE49-F238E27FC236}">
                <a16:creationId xmlns:a16="http://schemas.microsoft.com/office/drawing/2014/main" id="{29DC6BDB-CFFD-40C8-A549-FF768B6FCA09}"/>
              </a:ext>
            </a:extLst>
          </p:cNvPr>
          <p:cNvSpPr/>
          <p:nvPr/>
        </p:nvSpPr>
        <p:spPr>
          <a:xfrm>
            <a:off x="6617616" y="2679470"/>
            <a:ext cx="2642120" cy="1228245"/>
          </a:xfrm>
          <a:prstGeom prst="cloudCallout">
            <a:avLst>
              <a:gd name="adj1" fmla="val -59444"/>
              <a:gd name="adj2" fmla="val -256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Trebuchet MS" panose="020B0603020202020204"/>
                <a:ea typeface="+mn-ea"/>
                <a:cs typeface="+mn-cs"/>
              </a:rPr>
              <a:t>Feelings</a:t>
            </a:r>
          </a:p>
        </p:txBody>
      </p:sp>
      <p:pic>
        <p:nvPicPr>
          <p:cNvPr id="4" name="Picture 3">
            <a:extLst>
              <a:ext uri="{FF2B5EF4-FFF2-40B4-BE49-F238E27FC236}">
                <a16:creationId xmlns:a16="http://schemas.microsoft.com/office/drawing/2014/main" id="{4A0EB3AC-0195-4348-9E63-97369ACA6B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0285" y="2395058"/>
            <a:ext cx="1473117" cy="2129808"/>
          </a:xfrm>
          <a:prstGeom prst="rect">
            <a:avLst/>
          </a:prstGeom>
        </p:spPr>
      </p:pic>
      <p:pic>
        <p:nvPicPr>
          <p:cNvPr id="5" name="Picture 4">
            <a:extLst>
              <a:ext uri="{FF2B5EF4-FFF2-40B4-BE49-F238E27FC236}">
                <a16:creationId xmlns:a16="http://schemas.microsoft.com/office/drawing/2014/main" id="{9505D723-33CE-4BA1-93A3-A552BCE43C2E}"/>
              </a:ext>
            </a:extLst>
          </p:cNvPr>
          <p:cNvPicPr>
            <a:picLocks noChangeAspect="1"/>
          </p:cNvPicPr>
          <p:nvPr/>
        </p:nvPicPr>
        <p:blipFill>
          <a:blip r:embed="rId4"/>
          <a:stretch>
            <a:fillRect/>
          </a:stretch>
        </p:blipFill>
        <p:spPr>
          <a:xfrm>
            <a:off x="3778500" y="4776931"/>
            <a:ext cx="7910738" cy="768164"/>
          </a:xfrm>
          <a:prstGeom prst="rect">
            <a:avLst/>
          </a:prstGeom>
        </p:spPr>
      </p:pic>
      <p:pic>
        <p:nvPicPr>
          <p:cNvPr id="6" name="Picture 5">
            <a:extLst>
              <a:ext uri="{FF2B5EF4-FFF2-40B4-BE49-F238E27FC236}">
                <a16:creationId xmlns:a16="http://schemas.microsoft.com/office/drawing/2014/main" id="{030244FE-D61A-4D6F-94D0-A3D95BFC198E}"/>
              </a:ext>
            </a:extLst>
          </p:cNvPr>
          <p:cNvPicPr>
            <a:picLocks noChangeAspect="1"/>
          </p:cNvPicPr>
          <p:nvPr/>
        </p:nvPicPr>
        <p:blipFill>
          <a:blip r:embed="rId5"/>
          <a:stretch>
            <a:fillRect/>
          </a:stretch>
        </p:blipFill>
        <p:spPr>
          <a:xfrm>
            <a:off x="1682113" y="1275160"/>
            <a:ext cx="8827773" cy="768163"/>
          </a:xfrm>
          <a:prstGeom prst="rect">
            <a:avLst/>
          </a:prstGeom>
        </p:spPr>
      </p:pic>
      <p:pic>
        <p:nvPicPr>
          <p:cNvPr id="7" name="Picture 6">
            <a:extLst>
              <a:ext uri="{FF2B5EF4-FFF2-40B4-BE49-F238E27FC236}">
                <a16:creationId xmlns:a16="http://schemas.microsoft.com/office/drawing/2014/main" id="{9074614F-BBB3-4088-AE67-7FAB0F636F18}"/>
              </a:ext>
            </a:extLst>
          </p:cNvPr>
          <p:cNvPicPr>
            <a:picLocks noChangeAspect="1"/>
          </p:cNvPicPr>
          <p:nvPr/>
        </p:nvPicPr>
        <p:blipFill>
          <a:blip r:embed="rId6"/>
          <a:stretch>
            <a:fillRect/>
          </a:stretch>
        </p:blipFill>
        <p:spPr>
          <a:xfrm>
            <a:off x="502762" y="4791842"/>
            <a:ext cx="2508364" cy="1581995"/>
          </a:xfrm>
          <a:prstGeom prst="rect">
            <a:avLst/>
          </a:prstGeom>
        </p:spPr>
      </p:pic>
    </p:spTree>
    <p:extLst>
      <p:ext uri="{BB962C8B-B14F-4D97-AF65-F5344CB8AC3E}">
        <p14:creationId xmlns:p14="http://schemas.microsoft.com/office/powerpoint/2010/main" val="311048577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01279" y="3271100"/>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pic>
        <p:nvPicPr>
          <p:cNvPr id="1026" name="Picture 2" descr="Related image">
            <a:hlinkClick r:id="rId3"/>
            <a:extLst>
              <a:ext uri="{FF2B5EF4-FFF2-40B4-BE49-F238E27FC236}">
                <a16:creationId xmlns:a16="http://schemas.microsoft.com/office/drawing/2014/main" id="{44F5F9F1-790B-4273-8A32-311697F4A9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4046" t="25382" r="33157" b="33670"/>
          <a:stretch/>
        </p:blipFill>
        <p:spPr bwMode="auto">
          <a:xfrm>
            <a:off x="2833442" y="1875934"/>
            <a:ext cx="1410900" cy="134032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Related image">
            <a:hlinkClick r:id="rId3"/>
            <a:extLst>
              <a:ext uri="{FF2B5EF4-FFF2-40B4-BE49-F238E27FC236}">
                <a16:creationId xmlns:a16="http://schemas.microsoft.com/office/drawing/2014/main" id="{84A922F5-791E-404E-82F4-0063EC631C3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5021" t="26790" b="33275"/>
          <a:stretch/>
        </p:blipFill>
        <p:spPr bwMode="auto">
          <a:xfrm>
            <a:off x="1131217" y="1983972"/>
            <a:ext cx="1390457" cy="120786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Related image">
            <a:hlinkClick r:id="rId3"/>
            <a:extLst>
              <a:ext uri="{FF2B5EF4-FFF2-40B4-BE49-F238E27FC236}">
                <a16:creationId xmlns:a16="http://schemas.microsoft.com/office/drawing/2014/main" id="{49AD426B-F158-44B0-9E1D-BFE7FB45DCF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37" t="26704" r="67289" b="32347"/>
          <a:stretch/>
        </p:blipFill>
        <p:spPr bwMode="auto">
          <a:xfrm>
            <a:off x="4537256" y="1908742"/>
            <a:ext cx="1263191" cy="13583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3BCBC10-BE5D-40AE-AA80-3E21F940D1D8}"/>
              </a:ext>
            </a:extLst>
          </p:cNvPr>
          <p:cNvPicPr>
            <a:picLocks noChangeAspect="1"/>
          </p:cNvPicPr>
          <p:nvPr/>
        </p:nvPicPr>
        <p:blipFill>
          <a:blip r:embed="rId5"/>
          <a:stretch>
            <a:fillRect/>
          </a:stretch>
        </p:blipFill>
        <p:spPr>
          <a:xfrm>
            <a:off x="966248" y="646597"/>
            <a:ext cx="9327688" cy="774259"/>
          </a:xfrm>
          <a:prstGeom prst="rect">
            <a:avLst/>
          </a:prstGeom>
        </p:spPr>
      </p:pic>
      <p:pic>
        <p:nvPicPr>
          <p:cNvPr id="5" name="Picture 4">
            <a:extLst>
              <a:ext uri="{FF2B5EF4-FFF2-40B4-BE49-F238E27FC236}">
                <a16:creationId xmlns:a16="http://schemas.microsoft.com/office/drawing/2014/main" id="{402FE50E-3CA8-49BF-8959-A1D1CC86E24A}"/>
              </a:ext>
            </a:extLst>
          </p:cNvPr>
          <p:cNvPicPr>
            <a:picLocks noChangeAspect="1"/>
          </p:cNvPicPr>
          <p:nvPr/>
        </p:nvPicPr>
        <p:blipFill>
          <a:blip r:embed="rId6"/>
          <a:stretch>
            <a:fillRect/>
          </a:stretch>
        </p:blipFill>
        <p:spPr>
          <a:xfrm>
            <a:off x="755570" y="3377033"/>
            <a:ext cx="10089754" cy="1268078"/>
          </a:xfrm>
          <a:prstGeom prst="rect">
            <a:avLst/>
          </a:prstGeom>
        </p:spPr>
      </p:pic>
      <p:pic>
        <p:nvPicPr>
          <p:cNvPr id="6" name="Picture 5">
            <a:extLst>
              <a:ext uri="{FF2B5EF4-FFF2-40B4-BE49-F238E27FC236}">
                <a16:creationId xmlns:a16="http://schemas.microsoft.com/office/drawing/2014/main" id="{9D0022BF-F425-4D18-8393-D8F9C3714C7B}"/>
              </a:ext>
            </a:extLst>
          </p:cNvPr>
          <p:cNvPicPr>
            <a:picLocks noChangeAspect="1"/>
          </p:cNvPicPr>
          <p:nvPr/>
        </p:nvPicPr>
        <p:blipFill>
          <a:blip r:embed="rId7"/>
          <a:stretch>
            <a:fillRect/>
          </a:stretch>
        </p:blipFill>
        <p:spPr>
          <a:xfrm>
            <a:off x="595830" y="5060531"/>
            <a:ext cx="2461230" cy="1552268"/>
          </a:xfrm>
          <a:prstGeom prst="rect">
            <a:avLst/>
          </a:prstGeom>
        </p:spPr>
      </p:pic>
    </p:spTree>
    <p:extLst>
      <p:ext uri="{BB962C8B-B14F-4D97-AF65-F5344CB8AC3E}">
        <p14:creationId xmlns:p14="http://schemas.microsoft.com/office/powerpoint/2010/main" val="426661307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9462667-DD18-405C-B051-DC9EC496B310}"/>
              </a:ext>
            </a:extLst>
          </p:cNvPr>
          <p:cNvSpPr txBox="1"/>
          <p:nvPr/>
        </p:nvSpPr>
        <p:spPr>
          <a:xfrm>
            <a:off x="523890" y="1146689"/>
            <a:ext cx="10348929" cy="455189"/>
          </a:xfrm>
          <a:prstGeom prst="rect">
            <a:avLst/>
          </a:prstGeom>
          <a:noFill/>
        </p:spPr>
        <p:txBody>
          <a:bodyPr wrap="square" rtlCol="0">
            <a:sp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‘Be active every day’  </a:t>
            </a:r>
          </a:p>
        </p:txBody>
      </p:sp>
      <p:pic>
        <p:nvPicPr>
          <p:cNvPr id="7174" name="Picture 6" descr="See the source image">
            <a:extLst>
              <a:ext uri="{FF2B5EF4-FFF2-40B4-BE49-F238E27FC236}">
                <a16:creationId xmlns:a16="http://schemas.microsoft.com/office/drawing/2014/main" id="{F05302EB-3341-4072-BA73-E6A557060A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9181" y="981360"/>
            <a:ext cx="2127719" cy="187185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F82CD60-5D66-4488-AAA7-F54B19621E30}"/>
              </a:ext>
            </a:extLst>
          </p:cNvPr>
          <p:cNvPicPr>
            <a:picLocks noChangeAspect="1"/>
          </p:cNvPicPr>
          <p:nvPr/>
        </p:nvPicPr>
        <p:blipFill>
          <a:blip r:embed="rId3"/>
          <a:stretch>
            <a:fillRect/>
          </a:stretch>
        </p:blipFill>
        <p:spPr>
          <a:xfrm>
            <a:off x="858758" y="3839416"/>
            <a:ext cx="9230144" cy="1347333"/>
          </a:xfrm>
          <a:prstGeom prst="rect">
            <a:avLst/>
          </a:prstGeom>
        </p:spPr>
      </p:pic>
      <p:sp>
        <p:nvSpPr>
          <p:cNvPr id="7" name="TextBox 6">
            <a:extLst>
              <a:ext uri="{FF2B5EF4-FFF2-40B4-BE49-F238E27FC236}">
                <a16:creationId xmlns:a16="http://schemas.microsoft.com/office/drawing/2014/main" id="{5C6D434B-B6EC-4E55-8362-180BDAD83205}"/>
              </a:ext>
            </a:extLst>
          </p:cNvPr>
          <p:cNvSpPr txBox="1"/>
          <p:nvPr/>
        </p:nvSpPr>
        <p:spPr>
          <a:xfrm>
            <a:off x="4171950" y="2114550"/>
            <a:ext cx="5151159" cy="120032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Why do we do this?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Trebuchet MS" panose="020B0603020202020204"/>
                <a:ea typeface="+mn-ea"/>
                <a:cs typeface="+mn-cs"/>
              </a:rPr>
              <a:t>Research</a:t>
            </a: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 tells us if we are active every day we will have better physical health  </a:t>
            </a:r>
          </a:p>
        </p:txBody>
      </p:sp>
      <p:pic>
        <p:nvPicPr>
          <p:cNvPr id="9" name="Picture 8">
            <a:extLst>
              <a:ext uri="{FF2B5EF4-FFF2-40B4-BE49-F238E27FC236}">
                <a16:creationId xmlns:a16="http://schemas.microsoft.com/office/drawing/2014/main" id="{14C0208E-7CFC-437A-825B-45177992CD43}"/>
              </a:ext>
            </a:extLst>
          </p:cNvPr>
          <p:cNvPicPr>
            <a:picLocks noChangeAspect="1"/>
          </p:cNvPicPr>
          <p:nvPr/>
        </p:nvPicPr>
        <p:blipFill>
          <a:blip r:embed="rId4"/>
          <a:stretch>
            <a:fillRect/>
          </a:stretch>
        </p:blipFill>
        <p:spPr>
          <a:xfrm>
            <a:off x="1458796" y="5293730"/>
            <a:ext cx="1848488" cy="1165819"/>
          </a:xfrm>
          <a:prstGeom prst="rect">
            <a:avLst/>
          </a:prstGeom>
        </p:spPr>
      </p:pic>
    </p:spTree>
    <p:extLst>
      <p:ext uri="{BB962C8B-B14F-4D97-AF65-F5344CB8AC3E}">
        <p14:creationId xmlns:p14="http://schemas.microsoft.com/office/powerpoint/2010/main" val="1442059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01279" y="3271100"/>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sp>
        <p:nvSpPr>
          <p:cNvPr id="40" name="Rectangle 39">
            <a:extLst>
              <a:ext uri="{FF2B5EF4-FFF2-40B4-BE49-F238E27FC236}">
                <a16:creationId xmlns:a16="http://schemas.microsoft.com/office/drawing/2014/main" id="{33AB0FAC-9B65-433D-9F2F-F8951C1F8351}"/>
              </a:ext>
            </a:extLst>
          </p:cNvPr>
          <p:cNvSpPr/>
          <p:nvPr/>
        </p:nvSpPr>
        <p:spPr>
          <a:xfrm>
            <a:off x="1727855" y="441383"/>
            <a:ext cx="8151436" cy="89255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00" b="0" i="0" u="none" strike="noStrike" kern="1200" cap="none" spc="0" normalizeH="0" baseline="0" noProof="0" dirty="0">
              <a:ln>
                <a:noFill/>
              </a:ln>
              <a:solidFill>
                <a:srgbClr val="0070C0"/>
              </a:solidFill>
              <a:effectLst/>
              <a:uLnTx/>
              <a:uFillTx/>
              <a:latin typeface="Corbel" panose="020B0503020204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Using the </a:t>
            </a:r>
            <a:r>
              <a:rPr kumimoji="0" lang="en-GB" sz="24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5 Simple Ways to Emotional Well-being every day can help us to </a:t>
            </a:r>
            <a:r>
              <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look after our </a:t>
            </a:r>
            <a:r>
              <a:rPr kumimoji="0" lang="en-GB" sz="24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mental health.</a:t>
            </a:r>
            <a:endPar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B51FC0E3-3917-4E81-85D4-A277242D09BF}"/>
              </a:ext>
            </a:extLst>
          </p:cNvPr>
          <p:cNvSpPr txBox="1"/>
          <p:nvPr/>
        </p:nvSpPr>
        <p:spPr>
          <a:xfrm>
            <a:off x="1702186" y="2460168"/>
            <a:ext cx="3354386"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Be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ACTIVE</a:t>
            </a:r>
          </a:p>
        </p:txBody>
      </p:sp>
      <p:sp>
        <p:nvSpPr>
          <p:cNvPr id="49" name="TextBox 48">
            <a:extLst>
              <a:ext uri="{FF2B5EF4-FFF2-40B4-BE49-F238E27FC236}">
                <a16:creationId xmlns:a16="http://schemas.microsoft.com/office/drawing/2014/main" id="{167A9601-6826-4062-B020-58BEB3D898D9}"/>
              </a:ext>
            </a:extLst>
          </p:cNvPr>
          <p:cNvSpPr txBox="1"/>
          <p:nvPr/>
        </p:nvSpPr>
        <p:spPr>
          <a:xfrm>
            <a:off x="1633868" y="1734073"/>
            <a:ext cx="4936301"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Talk &amp; Listen -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CONNECT</a:t>
            </a:r>
          </a:p>
        </p:txBody>
      </p:sp>
      <p:sp>
        <p:nvSpPr>
          <p:cNvPr id="50" name="TextBox 49">
            <a:extLst>
              <a:ext uri="{FF2B5EF4-FFF2-40B4-BE49-F238E27FC236}">
                <a16:creationId xmlns:a16="http://schemas.microsoft.com/office/drawing/2014/main" id="{7BB292B7-8293-4535-AC9E-DB724CC3CB6F}"/>
              </a:ext>
            </a:extLst>
          </p:cNvPr>
          <p:cNvSpPr txBox="1"/>
          <p:nvPr/>
        </p:nvSpPr>
        <p:spPr>
          <a:xfrm>
            <a:off x="1708556" y="4953104"/>
            <a:ext cx="6128162"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Acts of Kindness –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GIVE to others </a:t>
            </a:r>
          </a:p>
        </p:txBody>
      </p:sp>
      <p:sp>
        <p:nvSpPr>
          <p:cNvPr id="51" name="TextBox 50">
            <a:extLst>
              <a:ext uri="{FF2B5EF4-FFF2-40B4-BE49-F238E27FC236}">
                <a16:creationId xmlns:a16="http://schemas.microsoft.com/office/drawing/2014/main" id="{50386C2E-47A7-411C-819D-CB71B028012E}"/>
              </a:ext>
            </a:extLst>
          </p:cNvPr>
          <p:cNvSpPr txBox="1"/>
          <p:nvPr/>
        </p:nvSpPr>
        <p:spPr>
          <a:xfrm>
            <a:off x="1727855" y="3249673"/>
            <a:ext cx="5055394"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Remember to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TAKE NOTICE</a:t>
            </a:r>
          </a:p>
        </p:txBody>
      </p:sp>
      <p:sp>
        <p:nvSpPr>
          <p:cNvPr id="52" name="TextBox 51">
            <a:extLst>
              <a:ext uri="{FF2B5EF4-FFF2-40B4-BE49-F238E27FC236}">
                <a16:creationId xmlns:a16="http://schemas.microsoft.com/office/drawing/2014/main" id="{36DE02AD-578A-4A4A-B9D3-96FB4F0D1B85}"/>
              </a:ext>
            </a:extLst>
          </p:cNvPr>
          <p:cNvSpPr txBox="1"/>
          <p:nvPr/>
        </p:nvSpPr>
        <p:spPr>
          <a:xfrm>
            <a:off x="1727855" y="4085919"/>
            <a:ext cx="7351938"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Keep LEARNING </a:t>
            </a: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everyday</a:t>
            </a:r>
            <a:endPar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p:txBody>
      </p:sp>
      <p:sp>
        <p:nvSpPr>
          <p:cNvPr id="5" name="AutoShape 2" descr="Image result for numbers one to fi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6" name="AutoShape 4" descr="1600x900 Number Clipart Preschool Number"/>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10" name="Rectangle 9"/>
          <p:cNvSpPr/>
          <p:nvPr/>
        </p:nvSpPr>
        <p:spPr>
          <a:xfrm>
            <a:off x="1037231" y="1516773"/>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1</a:t>
            </a:r>
          </a:p>
        </p:txBody>
      </p:sp>
      <p:sp>
        <p:nvSpPr>
          <p:cNvPr id="11" name="Rectangle 10"/>
          <p:cNvSpPr/>
          <p:nvPr/>
        </p:nvSpPr>
        <p:spPr>
          <a:xfrm>
            <a:off x="1071390" y="2342946"/>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2</a:t>
            </a:r>
          </a:p>
        </p:txBody>
      </p:sp>
      <p:sp>
        <p:nvSpPr>
          <p:cNvPr id="12" name="Rectangle 11"/>
          <p:cNvSpPr/>
          <p:nvPr/>
        </p:nvSpPr>
        <p:spPr>
          <a:xfrm>
            <a:off x="1094265" y="3130060"/>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3</a:t>
            </a:r>
          </a:p>
        </p:txBody>
      </p:sp>
      <p:sp>
        <p:nvSpPr>
          <p:cNvPr id="13" name="Rectangle 12"/>
          <p:cNvSpPr/>
          <p:nvPr/>
        </p:nvSpPr>
        <p:spPr>
          <a:xfrm>
            <a:off x="1054779" y="3902042"/>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4</a:t>
            </a:r>
          </a:p>
        </p:txBody>
      </p:sp>
      <p:sp>
        <p:nvSpPr>
          <p:cNvPr id="14" name="Rectangle 13"/>
          <p:cNvSpPr/>
          <p:nvPr/>
        </p:nvSpPr>
        <p:spPr>
          <a:xfrm>
            <a:off x="1111919" y="4753049"/>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5</a:t>
            </a:r>
          </a:p>
        </p:txBody>
      </p:sp>
      <p:pic>
        <p:nvPicPr>
          <p:cNvPr id="2" name="Picture 1">
            <a:extLst>
              <a:ext uri="{FF2B5EF4-FFF2-40B4-BE49-F238E27FC236}">
                <a16:creationId xmlns:a16="http://schemas.microsoft.com/office/drawing/2014/main" id="{D236213C-928D-4926-AE2E-724CAABD6DD3}"/>
              </a:ext>
            </a:extLst>
          </p:cNvPr>
          <p:cNvPicPr>
            <a:picLocks noChangeAspect="1"/>
          </p:cNvPicPr>
          <p:nvPr/>
        </p:nvPicPr>
        <p:blipFill>
          <a:blip r:embed="rId3"/>
          <a:stretch>
            <a:fillRect/>
          </a:stretch>
        </p:blipFill>
        <p:spPr>
          <a:xfrm>
            <a:off x="3980044" y="5820289"/>
            <a:ext cx="1464004" cy="923330"/>
          </a:xfrm>
          <a:prstGeom prst="rect">
            <a:avLst/>
          </a:prstGeom>
        </p:spPr>
      </p:pic>
    </p:spTree>
    <p:extLst>
      <p:ext uri="{BB962C8B-B14F-4D97-AF65-F5344CB8AC3E}">
        <p14:creationId xmlns:p14="http://schemas.microsoft.com/office/powerpoint/2010/main" val="172613380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p:bldP spid="50" grpId="0"/>
      <p:bldP spid="51" grpId="0"/>
      <p:bldP spid="52"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36069" y="835107"/>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5</a:t>
            </a:r>
          </a:p>
        </p:txBody>
      </p:sp>
      <p:pic>
        <p:nvPicPr>
          <p:cNvPr id="23" name="Picture 22" descr="A close up of a logo&#10;&#10;Description generated with high confidence">
            <a:extLst>
              <a:ext uri="{FF2B5EF4-FFF2-40B4-BE49-F238E27FC236}">
                <a16:creationId xmlns:a16="http://schemas.microsoft.com/office/drawing/2014/main" id="{7E1C678C-0F8A-4F55-82F1-E7445CA3185D}"/>
              </a:ext>
            </a:extLst>
          </p:cNvPr>
          <p:cNvPicPr>
            <a:picLocks noChangeAspect="1"/>
          </p:cNvPicPr>
          <p:nvPr/>
        </p:nvPicPr>
        <p:blipFill rotWithShape="1">
          <a:blip r:embed="rId3">
            <a:extLst>
              <a:ext uri="{28A0092B-C50C-407E-A947-70E740481C1C}">
                <a14:useLocalDpi xmlns:a14="http://schemas.microsoft.com/office/drawing/2010/main" val="0"/>
              </a:ext>
            </a:extLst>
          </a:blip>
          <a:srcRect l="50982" t="8245" r="11445" b="65478"/>
          <a:stretch/>
        </p:blipFill>
        <p:spPr>
          <a:xfrm>
            <a:off x="7139207" y="555345"/>
            <a:ext cx="1817488" cy="1268212"/>
          </a:xfrm>
          <a:prstGeom prst="rect">
            <a:avLst/>
          </a:prstGeom>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624" y="202696"/>
            <a:ext cx="974901" cy="1124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8070EB62-6F17-461D-A32F-A54979E68B83}"/>
              </a:ext>
            </a:extLst>
          </p:cNvPr>
          <p:cNvPicPr>
            <a:picLocks noChangeAspect="1"/>
          </p:cNvPicPr>
          <p:nvPr/>
        </p:nvPicPr>
        <p:blipFill>
          <a:blip r:embed="rId5"/>
          <a:stretch>
            <a:fillRect/>
          </a:stretch>
        </p:blipFill>
        <p:spPr>
          <a:xfrm>
            <a:off x="1707561" y="329840"/>
            <a:ext cx="6340390" cy="859611"/>
          </a:xfrm>
          <a:prstGeom prst="rect">
            <a:avLst/>
          </a:prstGeom>
        </p:spPr>
      </p:pic>
      <p:pic>
        <p:nvPicPr>
          <p:cNvPr id="3" name="Picture 2">
            <a:extLst>
              <a:ext uri="{FF2B5EF4-FFF2-40B4-BE49-F238E27FC236}">
                <a16:creationId xmlns:a16="http://schemas.microsoft.com/office/drawing/2014/main" id="{94A266ED-DCCD-42B3-8558-2C82F4FE5597}"/>
              </a:ext>
            </a:extLst>
          </p:cNvPr>
          <p:cNvPicPr>
            <a:picLocks noChangeAspect="1"/>
          </p:cNvPicPr>
          <p:nvPr/>
        </p:nvPicPr>
        <p:blipFill>
          <a:blip r:embed="rId6"/>
          <a:stretch>
            <a:fillRect/>
          </a:stretch>
        </p:blipFill>
        <p:spPr>
          <a:xfrm>
            <a:off x="1166007" y="1224971"/>
            <a:ext cx="6785436" cy="4840644"/>
          </a:xfrm>
          <a:prstGeom prst="rect">
            <a:avLst/>
          </a:prstGeom>
        </p:spPr>
      </p:pic>
      <p:pic>
        <p:nvPicPr>
          <p:cNvPr id="4" name="Picture 3">
            <a:extLst>
              <a:ext uri="{FF2B5EF4-FFF2-40B4-BE49-F238E27FC236}">
                <a16:creationId xmlns:a16="http://schemas.microsoft.com/office/drawing/2014/main" id="{9AD337B2-DDAF-475A-AEAE-E0564E9077B1}"/>
              </a:ext>
            </a:extLst>
          </p:cNvPr>
          <p:cNvPicPr>
            <a:picLocks noChangeAspect="1"/>
          </p:cNvPicPr>
          <p:nvPr/>
        </p:nvPicPr>
        <p:blipFill>
          <a:blip r:embed="rId7"/>
          <a:stretch>
            <a:fillRect/>
          </a:stretch>
        </p:blipFill>
        <p:spPr>
          <a:xfrm>
            <a:off x="1166007" y="4871029"/>
            <a:ext cx="2416409" cy="1524000"/>
          </a:xfrm>
          <a:prstGeom prst="rect">
            <a:avLst/>
          </a:prstGeom>
        </p:spPr>
      </p:pic>
    </p:spTree>
    <p:extLst>
      <p:ext uri="{BB962C8B-B14F-4D97-AF65-F5344CB8AC3E}">
        <p14:creationId xmlns:p14="http://schemas.microsoft.com/office/powerpoint/2010/main" val="1879504908"/>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9678646-E20F-4B40-8C39-6607BE926C5E}"/>
              </a:ext>
            </a:extLst>
          </p:cNvPr>
          <p:cNvSpPr txBox="1"/>
          <p:nvPr/>
        </p:nvSpPr>
        <p:spPr>
          <a:xfrm>
            <a:off x="10322328" y="1113220"/>
            <a:ext cx="1865746" cy="606873"/>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513" y="414496"/>
            <a:ext cx="1127540" cy="1295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282DEEDA-D054-41CE-B57F-4E351D4C13B4}"/>
              </a:ext>
            </a:extLst>
          </p:cNvPr>
          <p:cNvPicPr>
            <a:picLocks noChangeAspect="1"/>
          </p:cNvPicPr>
          <p:nvPr/>
        </p:nvPicPr>
        <p:blipFill>
          <a:blip r:embed="rId4"/>
          <a:stretch>
            <a:fillRect/>
          </a:stretch>
        </p:blipFill>
        <p:spPr>
          <a:xfrm>
            <a:off x="5463789" y="573675"/>
            <a:ext cx="5096698" cy="2548349"/>
          </a:xfrm>
          <a:prstGeom prst="rect">
            <a:avLst/>
          </a:prstGeom>
        </p:spPr>
      </p:pic>
      <p:pic>
        <p:nvPicPr>
          <p:cNvPr id="4" name="Picture 3">
            <a:extLst>
              <a:ext uri="{FF2B5EF4-FFF2-40B4-BE49-F238E27FC236}">
                <a16:creationId xmlns:a16="http://schemas.microsoft.com/office/drawing/2014/main" id="{8BED31D2-974C-49A2-AF0D-19A8DA8EA57A}"/>
              </a:ext>
            </a:extLst>
          </p:cNvPr>
          <p:cNvPicPr>
            <a:picLocks noChangeAspect="1"/>
          </p:cNvPicPr>
          <p:nvPr/>
        </p:nvPicPr>
        <p:blipFill>
          <a:blip r:embed="rId5"/>
          <a:stretch>
            <a:fillRect/>
          </a:stretch>
        </p:blipFill>
        <p:spPr>
          <a:xfrm>
            <a:off x="2463775" y="573675"/>
            <a:ext cx="3511600" cy="859611"/>
          </a:xfrm>
          <a:prstGeom prst="rect">
            <a:avLst/>
          </a:prstGeom>
        </p:spPr>
      </p:pic>
      <p:pic>
        <p:nvPicPr>
          <p:cNvPr id="5" name="Picture 4">
            <a:extLst>
              <a:ext uri="{FF2B5EF4-FFF2-40B4-BE49-F238E27FC236}">
                <a16:creationId xmlns:a16="http://schemas.microsoft.com/office/drawing/2014/main" id="{46EA75A9-09D5-4C80-AD9E-2F7BB302E9BD}"/>
              </a:ext>
            </a:extLst>
          </p:cNvPr>
          <p:cNvPicPr>
            <a:picLocks noChangeAspect="1"/>
          </p:cNvPicPr>
          <p:nvPr/>
        </p:nvPicPr>
        <p:blipFill>
          <a:blip r:embed="rId6"/>
          <a:stretch>
            <a:fillRect/>
          </a:stretch>
        </p:blipFill>
        <p:spPr>
          <a:xfrm>
            <a:off x="949875" y="1592465"/>
            <a:ext cx="7815749" cy="4017612"/>
          </a:xfrm>
          <a:prstGeom prst="rect">
            <a:avLst/>
          </a:prstGeom>
        </p:spPr>
      </p:pic>
      <p:pic>
        <p:nvPicPr>
          <p:cNvPr id="7" name="Picture 6">
            <a:extLst>
              <a:ext uri="{FF2B5EF4-FFF2-40B4-BE49-F238E27FC236}">
                <a16:creationId xmlns:a16="http://schemas.microsoft.com/office/drawing/2014/main" id="{D1A8F5F9-C3AD-4D51-8407-36B3D81EB701}"/>
              </a:ext>
            </a:extLst>
          </p:cNvPr>
          <p:cNvPicPr>
            <a:picLocks noChangeAspect="1"/>
          </p:cNvPicPr>
          <p:nvPr/>
        </p:nvPicPr>
        <p:blipFill>
          <a:blip r:embed="rId7"/>
          <a:stretch>
            <a:fillRect/>
          </a:stretch>
        </p:blipFill>
        <p:spPr>
          <a:xfrm>
            <a:off x="1175860" y="5157629"/>
            <a:ext cx="2038845" cy="1285875"/>
          </a:xfrm>
          <a:prstGeom prst="rect">
            <a:avLst/>
          </a:prstGeom>
        </p:spPr>
      </p:pic>
    </p:spTree>
    <p:extLst>
      <p:ext uri="{BB962C8B-B14F-4D97-AF65-F5344CB8AC3E}">
        <p14:creationId xmlns:p14="http://schemas.microsoft.com/office/powerpoint/2010/main" val="1659431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36069" y="835107"/>
            <a:ext cx="329938" cy="369332"/>
          </a:xfrm>
          <a:prstGeom prst="rect">
            <a:avLst/>
          </a:prstGeom>
          <a:noFill/>
        </p:spPr>
        <p:txBody>
          <a:bodyPr wrap="square" rtlCol="0">
            <a:spAutoFit/>
          </a:bodyPr>
          <a:lstStyle/>
          <a:p>
            <a:r>
              <a:rPr lang="en-GB" dirty="0"/>
              <a:t>5</a:t>
            </a:r>
          </a:p>
        </p:txBody>
      </p:sp>
      <p:sp>
        <p:nvSpPr>
          <p:cNvPr id="51" name="TextBox 50">
            <a:extLst>
              <a:ext uri="{FF2B5EF4-FFF2-40B4-BE49-F238E27FC236}">
                <a16:creationId xmlns:a16="http://schemas.microsoft.com/office/drawing/2014/main" id="{50386C2E-47A7-411C-819D-CB71B028012E}"/>
              </a:ext>
            </a:extLst>
          </p:cNvPr>
          <p:cNvSpPr txBox="1"/>
          <p:nvPr/>
        </p:nvSpPr>
        <p:spPr>
          <a:xfrm>
            <a:off x="1865911" y="512494"/>
            <a:ext cx="5055394" cy="523220"/>
          </a:xfrm>
          <a:prstGeom prst="rect">
            <a:avLst/>
          </a:prstGeom>
          <a:noFill/>
        </p:spPr>
        <p:txBody>
          <a:bodyPr wrap="square" rtlCol="0">
            <a:spAutoFit/>
          </a:bodyPr>
          <a:lstStyle/>
          <a:p>
            <a:r>
              <a:rPr lang="en-GB" sz="2800" dirty="0">
                <a:solidFill>
                  <a:srgbClr val="0070C0"/>
                </a:solidFill>
                <a:latin typeface="Comic Sans MS" panose="030F0702030302020204" pitchFamily="66" charset="0"/>
              </a:rPr>
              <a:t>Remember to </a:t>
            </a:r>
            <a:r>
              <a:rPr lang="en-GB" sz="2800" b="1" dirty="0">
                <a:solidFill>
                  <a:srgbClr val="0070C0"/>
                </a:solidFill>
                <a:latin typeface="Comic Sans MS" panose="030F0702030302020204" pitchFamily="66" charset="0"/>
              </a:rPr>
              <a:t>TAKE NOTICE</a:t>
            </a:r>
          </a:p>
        </p:txBody>
      </p:sp>
      <p:pic>
        <p:nvPicPr>
          <p:cNvPr id="19" name="Picture 18" descr="A drawing of a face&#10;&#10;Description generated with high confidence">
            <a:extLst>
              <a:ext uri="{FF2B5EF4-FFF2-40B4-BE49-F238E27FC236}">
                <a16:creationId xmlns:a16="http://schemas.microsoft.com/office/drawing/2014/main" id="{D03C9847-278A-48C4-8818-FB369B3575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43" y="5751791"/>
            <a:ext cx="1758468" cy="1006442"/>
          </a:xfrm>
          <a:prstGeom prst="rect">
            <a:avLst/>
          </a:prstGeom>
        </p:spPr>
      </p:pic>
      <p:pic>
        <p:nvPicPr>
          <p:cNvPr id="5" name="Picture 4">
            <a:extLst>
              <a:ext uri="{FF2B5EF4-FFF2-40B4-BE49-F238E27FC236}">
                <a16:creationId xmlns:a16="http://schemas.microsoft.com/office/drawing/2014/main" id="{69F8380F-8570-4FCF-8F1A-F6DA9A2507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818" y="3714901"/>
            <a:ext cx="1861831" cy="1861831"/>
          </a:xfrm>
          <a:prstGeom prst="rect">
            <a:avLst/>
          </a:prstGeom>
        </p:spPr>
      </p:pic>
      <p:pic>
        <p:nvPicPr>
          <p:cNvPr id="10" name="Picture 9" descr="A close up of a flower&#10;&#10;Description generated with very high confidence">
            <a:extLst>
              <a:ext uri="{FF2B5EF4-FFF2-40B4-BE49-F238E27FC236}">
                <a16:creationId xmlns:a16="http://schemas.microsoft.com/office/drawing/2014/main" id="{22DD1673-B503-4491-8DD2-4CCD24FE43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61852" y="717466"/>
            <a:ext cx="1578680" cy="1466137"/>
          </a:xfrm>
          <a:prstGeom prst="rect">
            <a:avLst/>
          </a:prstGeom>
        </p:spPr>
      </p:pic>
      <p:sp>
        <p:nvSpPr>
          <p:cNvPr id="11" name="TextBox 10">
            <a:extLst>
              <a:ext uri="{FF2B5EF4-FFF2-40B4-BE49-F238E27FC236}">
                <a16:creationId xmlns:a16="http://schemas.microsoft.com/office/drawing/2014/main" id="{23366B68-5C70-4EAB-B44C-B18F5B51EC34}"/>
              </a:ext>
            </a:extLst>
          </p:cNvPr>
          <p:cNvSpPr txBox="1"/>
          <p:nvPr/>
        </p:nvSpPr>
        <p:spPr>
          <a:xfrm>
            <a:off x="2680890" y="4445933"/>
            <a:ext cx="5563060" cy="369332"/>
          </a:xfrm>
          <a:prstGeom prst="rect">
            <a:avLst/>
          </a:prstGeom>
          <a:noFill/>
        </p:spPr>
        <p:txBody>
          <a:bodyPr wrap="square" rtlCol="0">
            <a:spAutoFit/>
          </a:bodyPr>
          <a:lstStyle/>
          <a:p>
            <a:r>
              <a:rPr lang="en-GB" dirty="0">
                <a:solidFill>
                  <a:srgbClr val="0070C0"/>
                </a:solidFill>
              </a:rPr>
              <a:t>Be aware of the simple things you are grateful for</a:t>
            </a:r>
          </a:p>
        </p:txBody>
      </p:sp>
      <p:sp>
        <p:nvSpPr>
          <p:cNvPr id="23" name="TextBox 22">
            <a:extLst>
              <a:ext uri="{FF2B5EF4-FFF2-40B4-BE49-F238E27FC236}">
                <a16:creationId xmlns:a16="http://schemas.microsoft.com/office/drawing/2014/main" id="{DB9BBBEC-FDCB-4074-8E07-D6CF7193B9FE}"/>
              </a:ext>
            </a:extLst>
          </p:cNvPr>
          <p:cNvSpPr txBox="1"/>
          <p:nvPr/>
        </p:nvSpPr>
        <p:spPr>
          <a:xfrm>
            <a:off x="1969943" y="1450535"/>
            <a:ext cx="5391909" cy="2677656"/>
          </a:xfrm>
          <a:prstGeom prst="rect">
            <a:avLst/>
          </a:prstGeom>
          <a:noFill/>
        </p:spPr>
        <p:txBody>
          <a:bodyPr wrap="square" rtlCol="0">
            <a:spAutoFit/>
          </a:bodyPr>
          <a:lstStyle/>
          <a:p>
            <a:pPr marL="571500" indent="-571500">
              <a:buFont typeface="Wingdings" panose="05000000000000000000" pitchFamily="2" charset="2"/>
              <a:buChar char="Ø"/>
            </a:pPr>
            <a:r>
              <a:rPr lang="en-GB" sz="1400" dirty="0">
                <a:solidFill>
                  <a:srgbClr val="0070C0"/>
                </a:solidFill>
              </a:rPr>
              <a:t>Be curious. </a:t>
            </a:r>
          </a:p>
          <a:p>
            <a:pPr marL="571500" indent="-571500">
              <a:buFont typeface="Wingdings" panose="05000000000000000000" pitchFamily="2" charset="2"/>
              <a:buChar char="Ø"/>
            </a:pPr>
            <a:r>
              <a:rPr lang="en-GB" sz="1400" dirty="0">
                <a:solidFill>
                  <a:srgbClr val="0070C0"/>
                </a:solidFill>
              </a:rPr>
              <a:t>Catch sight of the beautiful. </a:t>
            </a:r>
          </a:p>
          <a:p>
            <a:pPr marL="571500" indent="-571500">
              <a:buFont typeface="Wingdings" panose="05000000000000000000" pitchFamily="2" charset="2"/>
              <a:buChar char="Ø"/>
            </a:pPr>
            <a:r>
              <a:rPr lang="en-GB" sz="1400" dirty="0">
                <a:solidFill>
                  <a:srgbClr val="0070C0"/>
                </a:solidFill>
              </a:rPr>
              <a:t>Remark on the unusual. </a:t>
            </a:r>
          </a:p>
          <a:p>
            <a:pPr marL="571500" indent="-571500">
              <a:buFont typeface="Wingdings" panose="05000000000000000000" pitchFamily="2" charset="2"/>
              <a:buChar char="Ø"/>
            </a:pPr>
            <a:r>
              <a:rPr lang="en-GB" sz="1400" dirty="0">
                <a:solidFill>
                  <a:srgbClr val="0070C0"/>
                </a:solidFill>
              </a:rPr>
              <a:t>Notice the changing seasons. </a:t>
            </a:r>
          </a:p>
          <a:p>
            <a:pPr marL="571500" indent="-571500">
              <a:buFont typeface="Wingdings" panose="05000000000000000000" pitchFamily="2" charset="2"/>
              <a:buChar char="Ø"/>
            </a:pPr>
            <a:r>
              <a:rPr lang="en-GB" sz="1400" dirty="0">
                <a:solidFill>
                  <a:srgbClr val="0070C0"/>
                </a:solidFill>
              </a:rPr>
              <a:t>Really enjoy the moment, whether you are walking to school, scoring a goal at football, running on the beach, eating lunch, talking to friends, playing with your dog – the list goes on ……  </a:t>
            </a:r>
          </a:p>
          <a:p>
            <a:pPr marL="571500" indent="-571500">
              <a:buFont typeface="Wingdings" panose="05000000000000000000" pitchFamily="2" charset="2"/>
              <a:buChar char="Ø"/>
            </a:pPr>
            <a:r>
              <a:rPr lang="en-GB" sz="1400" dirty="0">
                <a:solidFill>
                  <a:srgbClr val="0070C0"/>
                </a:solidFill>
              </a:rPr>
              <a:t>Be aware of the world around you and what you are feeling. </a:t>
            </a:r>
          </a:p>
          <a:p>
            <a:pPr marL="571500" indent="-571500">
              <a:buFont typeface="Wingdings" panose="05000000000000000000" pitchFamily="2" charset="2"/>
              <a:buChar char="Ø"/>
            </a:pPr>
            <a:r>
              <a:rPr lang="en-GB" sz="1400" dirty="0">
                <a:solidFill>
                  <a:srgbClr val="0070C0"/>
                </a:solidFill>
              </a:rPr>
              <a:t>Reflecting on your everyday experiences will help you appreciate what matters to you. </a:t>
            </a:r>
          </a:p>
        </p:txBody>
      </p:sp>
      <p:pic>
        <p:nvPicPr>
          <p:cNvPr id="3" name="Picture 2">
            <a:extLst>
              <a:ext uri="{FF2B5EF4-FFF2-40B4-BE49-F238E27FC236}">
                <a16:creationId xmlns:a16="http://schemas.microsoft.com/office/drawing/2014/main" id="{82629350-862D-44FB-8E6A-05E6EDF81F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4072" b="23035"/>
          <a:stretch/>
        </p:blipFill>
        <p:spPr>
          <a:xfrm>
            <a:off x="8243950" y="2761823"/>
            <a:ext cx="2341692" cy="1590574"/>
          </a:xfrm>
          <a:prstGeom prst="rect">
            <a:avLst/>
          </a:prstGeom>
        </p:spPr>
      </p:pic>
      <p:pic>
        <p:nvPicPr>
          <p:cNvPr id="717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294" y="33419"/>
            <a:ext cx="1390650"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AB71DDC5-C353-43A4-A7DC-059332C184DE}"/>
              </a:ext>
            </a:extLst>
          </p:cNvPr>
          <p:cNvPicPr>
            <a:picLocks noChangeAspect="1"/>
          </p:cNvPicPr>
          <p:nvPr/>
        </p:nvPicPr>
        <p:blipFill>
          <a:blip r:embed="rId8"/>
          <a:stretch>
            <a:fillRect/>
          </a:stretch>
        </p:blipFill>
        <p:spPr>
          <a:xfrm>
            <a:off x="4345344" y="5006709"/>
            <a:ext cx="2432528" cy="1622477"/>
          </a:xfrm>
          <a:prstGeom prst="rect">
            <a:avLst/>
          </a:prstGeom>
        </p:spPr>
      </p:pic>
    </p:spTree>
    <p:extLst>
      <p:ext uri="{BB962C8B-B14F-4D97-AF65-F5344CB8AC3E}">
        <p14:creationId xmlns:p14="http://schemas.microsoft.com/office/powerpoint/2010/main" val="75559046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C7EE3-701A-4A46-91DC-0FA11D1A1F01}"/>
              </a:ext>
            </a:extLst>
          </p:cNvPr>
          <p:cNvSpPr>
            <a:spLocks noGrp="1"/>
          </p:cNvSpPr>
          <p:nvPr>
            <p:ph type="title"/>
          </p:nvPr>
        </p:nvSpPr>
        <p:spPr>
          <a:xfrm>
            <a:off x="6343484" y="609600"/>
            <a:ext cx="2930518" cy="1320800"/>
          </a:xfrm>
        </p:spPr>
        <p:txBody>
          <a:bodyPr anchor="ctr">
            <a:normAutofit/>
          </a:bodyPr>
          <a:lstStyle/>
          <a:p>
            <a:r>
              <a:rPr lang="en-GB" dirty="0"/>
              <a:t>Be Mindful </a:t>
            </a:r>
            <a:endParaRPr lang="en-GB"/>
          </a:p>
        </p:txBody>
      </p:sp>
      <p:pic>
        <p:nvPicPr>
          <p:cNvPr id="5" name="Picture 4">
            <a:extLst>
              <a:ext uri="{FF2B5EF4-FFF2-40B4-BE49-F238E27FC236}">
                <a16:creationId xmlns:a16="http://schemas.microsoft.com/office/drawing/2014/main" id="{3EBA2BE1-499B-49FF-95CD-2BF2C2870FA6}"/>
              </a:ext>
            </a:extLst>
          </p:cNvPr>
          <p:cNvPicPr>
            <a:picLocks noChangeAspect="1"/>
          </p:cNvPicPr>
          <p:nvPr/>
        </p:nvPicPr>
        <p:blipFill>
          <a:blip r:embed="rId2"/>
          <a:stretch>
            <a:fillRect/>
          </a:stretch>
        </p:blipFill>
        <p:spPr>
          <a:xfrm>
            <a:off x="855838" y="609600"/>
            <a:ext cx="2239270" cy="2075000"/>
          </a:xfrm>
          <a:prstGeom prst="rect">
            <a:avLst/>
          </a:prstGeom>
        </p:spPr>
      </p:pic>
      <p:pic>
        <p:nvPicPr>
          <p:cNvPr id="6" name="Picture 5">
            <a:extLst>
              <a:ext uri="{FF2B5EF4-FFF2-40B4-BE49-F238E27FC236}">
                <a16:creationId xmlns:a16="http://schemas.microsoft.com/office/drawing/2014/main" id="{2144E0FE-998C-43D1-AE9A-14F4034D8128}"/>
              </a:ext>
            </a:extLst>
          </p:cNvPr>
          <p:cNvPicPr>
            <a:picLocks noChangeAspect="1"/>
          </p:cNvPicPr>
          <p:nvPr/>
        </p:nvPicPr>
        <p:blipFill>
          <a:blip r:embed="rId3"/>
          <a:stretch>
            <a:fillRect/>
          </a:stretch>
        </p:blipFill>
        <p:spPr>
          <a:xfrm>
            <a:off x="3766245" y="609600"/>
            <a:ext cx="2068217" cy="2074999"/>
          </a:xfrm>
          <a:prstGeom prst="rect">
            <a:avLst/>
          </a:prstGeom>
        </p:spPr>
      </p:pic>
      <p:sp>
        <p:nvSpPr>
          <p:cNvPr id="3" name="Content Placeholder 2">
            <a:extLst>
              <a:ext uri="{FF2B5EF4-FFF2-40B4-BE49-F238E27FC236}">
                <a16:creationId xmlns:a16="http://schemas.microsoft.com/office/drawing/2014/main" id="{346B9279-D159-4864-A42D-4DE2BB3AE30E}"/>
              </a:ext>
            </a:extLst>
          </p:cNvPr>
          <p:cNvSpPr>
            <a:spLocks noGrp="1"/>
          </p:cNvSpPr>
          <p:nvPr>
            <p:ph idx="1"/>
          </p:nvPr>
        </p:nvSpPr>
        <p:spPr>
          <a:xfrm>
            <a:off x="6343484" y="2160589"/>
            <a:ext cx="2930517" cy="3880773"/>
          </a:xfrm>
        </p:spPr>
        <p:txBody>
          <a:bodyPr>
            <a:normAutofit/>
          </a:bodyPr>
          <a:lstStyle/>
          <a:p>
            <a:r>
              <a:rPr lang="en-GB" dirty="0"/>
              <a:t>Daily opportunity to be mindful (60 seconds a day)</a:t>
            </a:r>
          </a:p>
          <a:p>
            <a:r>
              <a:rPr lang="en-GB" dirty="0"/>
              <a:t>Simple script </a:t>
            </a:r>
          </a:p>
          <a:p>
            <a:r>
              <a:rPr lang="en-GB" dirty="0"/>
              <a:t>Visual supports  </a:t>
            </a:r>
          </a:p>
          <a:p>
            <a:r>
              <a:rPr lang="en-GB" dirty="0"/>
              <a:t>No expertise needed (practice leads to confidence)</a:t>
            </a:r>
          </a:p>
        </p:txBody>
      </p:sp>
      <p:pic>
        <p:nvPicPr>
          <p:cNvPr id="4" name="Picture 3">
            <a:extLst>
              <a:ext uri="{FF2B5EF4-FFF2-40B4-BE49-F238E27FC236}">
                <a16:creationId xmlns:a16="http://schemas.microsoft.com/office/drawing/2014/main" id="{75FB97EA-B04E-46BD-A748-485EC086469C}"/>
              </a:ext>
            </a:extLst>
          </p:cNvPr>
          <p:cNvPicPr>
            <a:picLocks noChangeAspect="1"/>
          </p:cNvPicPr>
          <p:nvPr/>
        </p:nvPicPr>
        <p:blipFill>
          <a:blip r:embed="rId4"/>
          <a:stretch>
            <a:fillRect/>
          </a:stretch>
        </p:blipFill>
        <p:spPr>
          <a:xfrm>
            <a:off x="1084796" y="2910558"/>
            <a:ext cx="4606238" cy="3130803"/>
          </a:xfrm>
          <a:prstGeom prst="rect">
            <a:avLst/>
          </a:prstGeom>
        </p:spPr>
      </p:pic>
    </p:spTree>
    <p:extLst>
      <p:ext uri="{BB962C8B-B14F-4D97-AF65-F5344CB8AC3E}">
        <p14:creationId xmlns:p14="http://schemas.microsoft.com/office/powerpoint/2010/main" val="1399713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78273" y="722563"/>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sp>
        <p:nvSpPr>
          <p:cNvPr id="10" name="TextBox 9">
            <a:extLst>
              <a:ext uri="{FF2B5EF4-FFF2-40B4-BE49-F238E27FC236}">
                <a16:creationId xmlns:a16="http://schemas.microsoft.com/office/drawing/2014/main" id="{2551E2C1-2B1C-4B5D-B2F2-641A376E2807}"/>
              </a:ext>
            </a:extLst>
          </p:cNvPr>
          <p:cNvSpPr txBox="1"/>
          <p:nvPr/>
        </p:nvSpPr>
        <p:spPr>
          <a:xfrm>
            <a:off x="2384217" y="294007"/>
            <a:ext cx="5030907"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Trebuchet MS" panose="020B0603020202020204"/>
                <a:ea typeface="+mn-ea"/>
                <a:cs typeface="+mn-cs"/>
              </a:rPr>
              <a:t>Being GRATEFUL for ALL you have</a:t>
            </a:r>
            <a:endParaRPr kumimoji="0" lang="en-GB" sz="2000" b="0" i="0" u="none" strike="noStrike" kern="1200" cap="none" spc="0" normalizeH="0" baseline="0" noProof="0" dirty="0">
              <a:ln>
                <a:noFill/>
              </a:ln>
              <a:solidFill>
                <a:srgbClr val="0070C0"/>
              </a:solidFill>
              <a:effectLst/>
              <a:uLnTx/>
              <a:uFillTx/>
              <a:latin typeface="Trebuchet MS" panose="020B0603020202020204"/>
              <a:ea typeface="+mn-ea"/>
              <a:cs typeface="+mn-cs"/>
            </a:endParaRPr>
          </a:p>
        </p:txBody>
      </p:sp>
      <p:pic>
        <p:nvPicPr>
          <p:cNvPr id="2" name="Kid President’s 25 Reasons To Be Thankful!">
            <a:hlinkClick r:id="" action="ppaction://media"/>
            <a:extLst>
              <a:ext uri="{FF2B5EF4-FFF2-40B4-BE49-F238E27FC236}">
                <a16:creationId xmlns:a16="http://schemas.microsoft.com/office/drawing/2014/main" id="{FE3198BC-E417-40AF-8B06-73616D4F42F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37053" y="1021388"/>
            <a:ext cx="10283885" cy="5784685"/>
          </a:xfrm>
          <a:prstGeom prst="rect">
            <a:avLst/>
          </a:prstGeom>
        </p:spPr>
      </p:pic>
    </p:spTree>
    <p:extLst>
      <p:ext uri="{BB962C8B-B14F-4D97-AF65-F5344CB8AC3E}">
        <p14:creationId xmlns:p14="http://schemas.microsoft.com/office/powerpoint/2010/main" val="7332280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61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36069" y="835107"/>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261" y="141140"/>
            <a:ext cx="1390650"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68601628-5C07-4AE0-8557-96CAF1D1A21F}"/>
              </a:ext>
            </a:extLst>
          </p:cNvPr>
          <p:cNvPicPr>
            <a:picLocks noChangeAspect="1"/>
          </p:cNvPicPr>
          <p:nvPr/>
        </p:nvPicPr>
        <p:blipFill>
          <a:blip r:embed="rId4"/>
          <a:stretch>
            <a:fillRect/>
          </a:stretch>
        </p:blipFill>
        <p:spPr>
          <a:xfrm>
            <a:off x="1526815" y="1019773"/>
            <a:ext cx="9486198" cy="2633700"/>
          </a:xfrm>
          <a:prstGeom prst="rect">
            <a:avLst/>
          </a:prstGeom>
        </p:spPr>
      </p:pic>
      <p:pic>
        <p:nvPicPr>
          <p:cNvPr id="4" name="Picture 3">
            <a:extLst>
              <a:ext uri="{FF2B5EF4-FFF2-40B4-BE49-F238E27FC236}">
                <a16:creationId xmlns:a16="http://schemas.microsoft.com/office/drawing/2014/main" id="{AD7031AA-B804-47F1-97A1-8B9DB527D9B5}"/>
              </a:ext>
            </a:extLst>
          </p:cNvPr>
          <p:cNvPicPr>
            <a:picLocks noChangeAspect="1"/>
          </p:cNvPicPr>
          <p:nvPr/>
        </p:nvPicPr>
        <p:blipFill>
          <a:blip r:embed="rId5"/>
          <a:stretch>
            <a:fillRect/>
          </a:stretch>
        </p:blipFill>
        <p:spPr>
          <a:xfrm>
            <a:off x="1001038" y="3620521"/>
            <a:ext cx="2737341" cy="1591194"/>
          </a:xfrm>
          <a:prstGeom prst="rect">
            <a:avLst/>
          </a:prstGeom>
        </p:spPr>
      </p:pic>
      <p:pic>
        <p:nvPicPr>
          <p:cNvPr id="5" name="Picture 4">
            <a:extLst>
              <a:ext uri="{FF2B5EF4-FFF2-40B4-BE49-F238E27FC236}">
                <a16:creationId xmlns:a16="http://schemas.microsoft.com/office/drawing/2014/main" id="{597E776E-F4C5-411F-9D60-932D57B7A54B}"/>
              </a:ext>
            </a:extLst>
          </p:cNvPr>
          <p:cNvPicPr>
            <a:picLocks noChangeAspect="1"/>
          </p:cNvPicPr>
          <p:nvPr/>
        </p:nvPicPr>
        <p:blipFill>
          <a:blip r:embed="rId6"/>
          <a:stretch>
            <a:fillRect/>
          </a:stretch>
        </p:blipFill>
        <p:spPr>
          <a:xfrm>
            <a:off x="3738379" y="3620521"/>
            <a:ext cx="2737341" cy="1591194"/>
          </a:xfrm>
          <a:prstGeom prst="rect">
            <a:avLst/>
          </a:prstGeom>
        </p:spPr>
      </p:pic>
      <p:pic>
        <p:nvPicPr>
          <p:cNvPr id="6" name="Picture 5">
            <a:extLst>
              <a:ext uri="{FF2B5EF4-FFF2-40B4-BE49-F238E27FC236}">
                <a16:creationId xmlns:a16="http://schemas.microsoft.com/office/drawing/2014/main" id="{A663BC28-F34D-4882-A142-2C7235D291EA}"/>
              </a:ext>
            </a:extLst>
          </p:cNvPr>
          <p:cNvPicPr>
            <a:picLocks noChangeAspect="1"/>
          </p:cNvPicPr>
          <p:nvPr/>
        </p:nvPicPr>
        <p:blipFill>
          <a:blip r:embed="rId7"/>
          <a:stretch>
            <a:fillRect/>
          </a:stretch>
        </p:blipFill>
        <p:spPr>
          <a:xfrm>
            <a:off x="6443716" y="3620521"/>
            <a:ext cx="2731245" cy="1591194"/>
          </a:xfrm>
          <a:prstGeom prst="rect">
            <a:avLst/>
          </a:prstGeom>
        </p:spPr>
      </p:pic>
      <p:pic>
        <p:nvPicPr>
          <p:cNvPr id="7" name="Picture 6">
            <a:extLst>
              <a:ext uri="{FF2B5EF4-FFF2-40B4-BE49-F238E27FC236}">
                <a16:creationId xmlns:a16="http://schemas.microsoft.com/office/drawing/2014/main" id="{ED4A82E4-9A5C-4E35-97F3-657018F585C4}"/>
              </a:ext>
            </a:extLst>
          </p:cNvPr>
          <p:cNvPicPr>
            <a:picLocks noChangeAspect="1"/>
          </p:cNvPicPr>
          <p:nvPr/>
        </p:nvPicPr>
        <p:blipFill>
          <a:blip r:embed="rId8"/>
          <a:stretch>
            <a:fillRect/>
          </a:stretch>
        </p:blipFill>
        <p:spPr>
          <a:xfrm>
            <a:off x="1001038" y="5576506"/>
            <a:ext cx="1519237" cy="958164"/>
          </a:xfrm>
          <a:prstGeom prst="rect">
            <a:avLst/>
          </a:prstGeom>
        </p:spPr>
      </p:pic>
    </p:spTree>
    <p:extLst>
      <p:ext uri="{BB962C8B-B14F-4D97-AF65-F5344CB8AC3E}">
        <p14:creationId xmlns:p14="http://schemas.microsoft.com/office/powerpoint/2010/main" val="3771828853"/>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78273" y="722563"/>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rPr>
              <a:t>5</a:t>
            </a: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50" name="TextBox 49">
            <a:extLst>
              <a:ext uri="{FF2B5EF4-FFF2-40B4-BE49-F238E27FC236}">
                <a16:creationId xmlns:a16="http://schemas.microsoft.com/office/drawing/2014/main" id="{7BB292B7-8293-4535-AC9E-DB724CC3CB6F}"/>
              </a:ext>
            </a:extLst>
          </p:cNvPr>
          <p:cNvSpPr txBox="1"/>
          <p:nvPr/>
        </p:nvSpPr>
        <p:spPr>
          <a:xfrm>
            <a:off x="2014581" y="409733"/>
            <a:ext cx="7537382"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Acts</a:t>
            </a: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 </a:t>
            </a:r>
            <a:r>
              <a:rPr kumimoji="0" lang="en-GB" sz="28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of kindness – </a:t>
            </a:r>
            <a:r>
              <a:rPr kumimoji="0" lang="en-GB" sz="28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GIVE to others </a:t>
            </a:r>
          </a:p>
        </p:txBody>
      </p:sp>
      <p:sp>
        <p:nvSpPr>
          <p:cNvPr id="7" name="TextBox 6">
            <a:extLst>
              <a:ext uri="{FF2B5EF4-FFF2-40B4-BE49-F238E27FC236}">
                <a16:creationId xmlns:a16="http://schemas.microsoft.com/office/drawing/2014/main" id="{3F778811-81EB-4A75-82B3-F918FA5264E7}"/>
              </a:ext>
            </a:extLst>
          </p:cNvPr>
          <p:cNvSpPr txBox="1"/>
          <p:nvPr/>
        </p:nvSpPr>
        <p:spPr>
          <a:xfrm>
            <a:off x="1493404" y="989100"/>
            <a:ext cx="6384501"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sng"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How can you find ways to </a:t>
            </a:r>
            <a:r>
              <a:rPr kumimoji="0" lang="en-GB" sz="2000" b="1" i="0" u="sng"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GIVE</a:t>
            </a:r>
            <a:r>
              <a:rPr kumimoji="0" lang="en-GB" sz="2000" b="0" i="0" u="sng"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 to others?</a:t>
            </a:r>
          </a:p>
        </p:txBody>
      </p:sp>
      <p:sp>
        <p:nvSpPr>
          <p:cNvPr id="8" name="TextBox 7">
            <a:extLst>
              <a:ext uri="{FF2B5EF4-FFF2-40B4-BE49-F238E27FC236}">
                <a16:creationId xmlns:a16="http://schemas.microsoft.com/office/drawing/2014/main" id="{805C1050-2F61-43FB-A1DF-ABB7B30AE8A5}"/>
              </a:ext>
            </a:extLst>
          </p:cNvPr>
          <p:cNvSpPr txBox="1"/>
          <p:nvPr/>
        </p:nvSpPr>
        <p:spPr>
          <a:xfrm>
            <a:off x="1909797" y="1362215"/>
            <a:ext cx="8908257" cy="19389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Give</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a Smile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Give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our things - </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SHARE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Give</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time – donations, help out at a charity event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Give</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our friendship: Listen &amp; Talk - CONNECT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Give</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our </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Gratitude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 say </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thank you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to others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say</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thank you for what you have in your life</a:t>
            </a:r>
          </a:p>
        </p:txBody>
      </p:sp>
      <p:sp>
        <p:nvSpPr>
          <p:cNvPr id="9" name="TextBox 8">
            <a:extLst>
              <a:ext uri="{FF2B5EF4-FFF2-40B4-BE49-F238E27FC236}">
                <a16:creationId xmlns:a16="http://schemas.microsoft.com/office/drawing/2014/main" id="{74E983F0-A14F-44F4-A598-2A553BB5755B}"/>
              </a:ext>
            </a:extLst>
          </p:cNvPr>
          <p:cNvSpPr txBox="1"/>
          <p:nvPr/>
        </p:nvSpPr>
        <p:spPr>
          <a:xfrm>
            <a:off x="1493404" y="3425639"/>
            <a:ext cx="6384501"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How can we be </a:t>
            </a:r>
            <a:r>
              <a:rPr kumimoji="0" lang="en-GB" sz="20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KIND</a:t>
            </a:r>
            <a:r>
              <a:rPr kumimoji="0" lang="en-GB" sz="20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 to others?</a:t>
            </a:r>
          </a:p>
        </p:txBody>
      </p:sp>
      <p:sp>
        <p:nvSpPr>
          <p:cNvPr id="11" name="TextBox 10">
            <a:extLst>
              <a:ext uri="{FF2B5EF4-FFF2-40B4-BE49-F238E27FC236}">
                <a16:creationId xmlns:a16="http://schemas.microsoft.com/office/drawing/2014/main" id="{3CC4BE88-A2DB-4C88-B23D-AE367FF8A71A}"/>
              </a:ext>
            </a:extLst>
          </p:cNvPr>
          <p:cNvSpPr txBox="1"/>
          <p:nvPr/>
        </p:nvSpPr>
        <p:spPr>
          <a:xfrm>
            <a:off x="1908115" y="3840407"/>
            <a:ext cx="8247074" cy="132343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Make someone else </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SMILE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SAY </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something nice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HELP</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others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Be </a:t>
            </a:r>
            <a:r>
              <a:rPr kumimoji="0" lang="en-GB" sz="2000" b="1"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KIND</a:t>
            </a:r>
            <a:r>
              <a:rPr kumimoji="0" lang="en-GB" sz="2000" b="0" i="0" u="none" strike="noStrike" kern="1200" cap="none" spc="0" normalizeH="0" baseline="0" noProof="0" dirty="0">
                <a:ln>
                  <a:noFill/>
                </a:ln>
                <a:solidFill>
                  <a:srgbClr val="2E83C3"/>
                </a:solidFill>
                <a:effectLst/>
                <a:uLnTx/>
                <a:uFillTx/>
                <a:latin typeface="Century Gothic" panose="020B0502020202020204" pitchFamily="34" charset="0"/>
                <a:ea typeface="+mn-ea"/>
                <a:cs typeface="+mn-cs"/>
              </a:rPr>
              <a:t> to those who are not kind to us</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516" y="0"/>
            <a:ext cx="1390650" cy="160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087841" y="3028747"/>
            <a:ext cx="1623065" cy="1594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See the source image">
            <a:extLst>
              <a:ext uri="{FF2B5EF4-FFF2-40B4-BE49-F238E27FC236}">
                <a16:creationId xmlns:a16="http://schemas.microsoft.com/office/drawing/2014/main" id="{F9C331CC-A6C1-42E7-8CF4-7B0DD7797B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758" y="452953"/>
            <a:ext cx="1737631" cy="15696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ee the source image">
            <a:extLst>
              <a:ext uri="{FF2B5EF4-FFF2-40B4-BE49-F238E27FC236}">
                <a16:creationId xmlns:a16="http://schemas.microsoft.com/office/drawing/2014/main" id="{22B1FFA6-32FC-4394-8477-67B4A4BE25B3}"/>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013542" y="4502126"/>
            <a:ext cx="2629320" cy="17537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 the source image">
            <a:extLst>
              <a:ext uri="{FF2B5EF4-FFF2-40B4-BE49-F238E27FC236}">
                <a16:creationId xmlns:a16="http://schemas.microsoft.com/office/drawing/2014/main" id="{2D629BE4-C660-407B-AA14-F8930DD1E46E}"/>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3114675" y="5215288"/>
            <a:ext cx="2343150" cy="164404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E0815-2428-4DEF-B3A8-5BBDE7999E02}"/>
              </a:ext>
            </a:extLst>
          </p:cNvPr>
          <p:cNvPicPr>
            <a:picLocks noChangeAspect="1"/>
          </p:cNvPicPr>
          <p:nvPr/>
        </p:nvPicPr>
        <p:blipFill>
          <a:blip r:embed="rId8"/>
          <a:stretch>
            <a:fillRect/>
          </a:stretch>
        </p:blipFill>
        <p:spPr>
          <a:xfrm>
            <a:off x="724819" y="5215288"/>
            <a:ext cx="1668277" cy="1052162"/>
          </a:xfrm>
          <a:prstGeom prst="rect">
            <a:avLst/>
          </a:prstGeom>
        </p:spPr>
      </p:pic>
    </p:spTree>
    <p:extLst>
      <p:ext uri="{BB962C8B-B14F-4D97-AF65-F5344CB8AC3E}">
        <p14:creationId xmlns:p14="http://schemas.microsoft.com/office/powerpoint/2010/main" val="3458829416"/>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78273" y="722563"/>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sp>
        <p:nvSpPr>
          <p:cNvPr id="13" name="TextBox 12">
            <a:extLst>
              <a:ext uri="{FF2B5EF4-FFF2-40B4-BE49-F238E27FC236}">
                <a16:creationId xmlns:a16="http://schemas.microsoft.com/office/drawing/2014/main" id="{AEAF9794-8775-4B6B-B30E-6F8ED59FC201}"/>
              </a:ext>
            </a:extLst>
          </p:cNvPr>
          <p:cNvSpPr txBox="1"/>
          <p:nvPr/>
        </p:nvSpPr>
        <p:spPr>
          <a:xfrm>
            <a:off x="1208211" y="1374388"/>
            <a:ext cx="6384501"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Instead of saying………</a:t>
            </a:r>
          </a:p>
        </p:txBody>
      </p:sp>
      <p:pic>
        <p:nvPicPr>
          <p:cNvPr id="11" name="Picture 4" descr="A close up of a logo&#10;&#10;Description generated with high confidence">
            <a:extLst>
              <a:ext uri="{FF2B5EF4-FFF2-40B4-BE49-F238E27FC236}">
                <a16:creationId xmlns:a16="http://schemas.microsoft.com/office/drawing/2014/main" id="{B0F5DE10-8346-46E5-A861-3896FFC37D2E}"/>
              </a:ext>
            </a:extLst>
          </p:cNvPr>
          <p:cNvPicPr>
            <a:picLocks noChangeAspect="1"/>
          </p:cNvPicPr>
          <p:nvPr/>
        </p:nvPicPr>
        <p:blipFill>
          <a:blip r:embed="rId3"/>
          <a:stretch>
            <a:fillRect/>
          </a:stretch>
        </p:blipFill>
        <p:spPr>
          <a:xfrm>
            <a:off x="4950256" y="1165203"/>
            <a:ext cx="1243201" cy="1222021"/>
          </a:xfrm>
          <a:prstGeom prst="rect">
            <a:avLst/>
          </a:prstGeom>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273" y="92939"/>
            <a:ext cx="1390650" cy="160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See the source image">
            <a:extLst>
              <a:ext uri="{FF2B5EF4-FFF2-40B4-BE49-F238E27FC236}">
                <a16:creationId xmlns:a16="http://schemas.microsoft.com/office/drawing/2014/main" id="{9DFE1239-6C81-4AC2-B870-0A24046C9C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5051" y="3767217"/>
            <a:ext cx="2668718" cy="14220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a:extLst>
              <a:ext uri="{FF2B5EF4-FFF2-40B4-BE49-F238E27FC236}">
                <a16:creationId xmlns:a16="http://schemas.microsoft.com/office/drawing/2014/main" id="{FE0CD48D-7D4C-4A4E-A5E2-6FB227DFE1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6966" y="5041322"/>
            <a:ext cx="2479967" cy="122965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See the source image">
            <a:extLst>
              <a:ext uri="{FF2B5EF4-FFF2-40B4-BE49-F238E27FC236}">
                <a16:creationId xmlns:a16="http://schemas.microsoft.com/office/drawing/2014/main" id="{2A5CCF8A-F96E-4D47-AA7A-29440178C298}"/>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241745" y="1253034"/>
            <a:ext cx="2402024" cy="160134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D6D0F8B-0CEB-4572-A20B-57A7746DC197}"/>
              </a:ext>
            </a:extLst>
          </p:cNvPr>
          <p:cNvPicPr>
            <a:picLocks noChangeAspect="1"/>
          </p:cNvPicPr>
          <p:nvPr/>
        </p:nvPicPr>
        <p:blipFill>
          <a:blip r:embed="rId8"/>
          <a:stretch>
            <a:fillRect/>
          </a:stretch>
        </p:blipFill>
        <p:spPr>
          <a:xfrm>
            <a:off x="1855864" y="270407"/>
            <a:ext cx="8480271" cy="859611"/>
          </a:xfrm>
          <a:prstGeom prst="rect">
            <a:avLst/>
          </a:prstGeom>
        </p:spPr>
      </p:pic>
      <p:pic>
        <p:nvPicPr>
          <p:cNvPr id="3" name="Picture 2">
            <a:extLst>
              <a:ext uri="{FF2B5EF4-FFF2-40B4-BE49-F238E27FC236}">
                <a16:creationId xmlns:a16="http://schemas.microsoft.com/office/drawing/2014/main" id="{8822C7A0-4B88-4DBE-A37E-66344492E521}"/>
              </a:ext>
            </a:extLst>
          </p:cNvPr>
          <p:cNvPicPr>
            <a:picLocks noChangeAspect="1"/>
          </p:cNvPicPr>
          <p:nvPr/>
        </p:nvPicPr>
        <p:blipFill>
          <a:blip r:embed="rId9"/>
          <a:stretch>
            <a:fillRect/>
          </a:stretch>
        </p:blipFill>
        <p:spPr>
          <a:xfrm>
            <a:off x="1190932" y="3054329"/>
            <a:ext cx="6035563" cy="1048603"/>
          </a:xfrm>
          <a:prstGeom prst="rect">
            <a:avLst/>
          </a:prstGeom>
        </p:spPr>
      </p:pic>
      <p:pic>
        <p:nvPicPr>
          <p:cNvPr id="4" name="Picture 3">
            <a:extLst>
              <a:ext uri="{FF2B5EF4-FFF2-40B4-BE49-F238E27FC236}">
                <a16:creationId xmlns:a16="http://schemas.microsoft.com/office/drawing/2014/main" id="{94652B44-49A8-4C13-A63C-13AF8388240E}"/>
              </a:ext>
            </a:extLst>
          </p:cNvPr>
          <p:cNvPicPr>
            <a:picLocks noChangeAspect="1"/>
          </p:cNvPicPr>
          <p:nvPr/>
        </p:nvPicPr>
        <p:blipFill>
          <a:blip r:embed="rId10"/>
          <a:stretch>
            <a:fillRect/>
          </a:stretch>
        </p:blipFill>
        <p:spPr>
          <a:xfrm>
            <a:off x="1374238" y="1860560"/>
            <a:ext cx="8961897" cy="1042506"/>
          </a:xfrm>
          <a:prstGeom prst="rect">
            <a:avLst/>
          </a:prstGeom>
        </p:spPr>
      </p:pic>
      <p:pic>
        <p:nvPicPr>
          <p:cNvPr id="6" name="Picture 5">
            <a:extLst>
              <a:ext uri="{FF2B5EF4-FFF2-40B4-BE49-F238E27FC236}">
                <a16:creationId xmlns:a16="http://schemas.microsoft.com/office/drawing/2014/main" id="{0DD7C684-902C-419F-9BFB-1F25FAA4A2E2}"/>
              </a:ext>
            </a:extLst>
          </p:cNvPr>
          <p:cNvPicPr>
            <a:picLocks noChangeAspect="1"/>
          </p:cNvPicPr>
          <p:nvPr/>
        </p:nvPicPr>
        <p:blipFill>
          <a:blip r:embed="rId11"/>
          <a:stretch>
            <a:fillRect/>
          </a:stretch>
        </p:blipFill>
        <p:spPr>
          <a:xfrm>
            <a:off x="1208211" y="4139581"/>
            <a:ext cx="3231160" cy="1042506"/>
          </a:xfrm>
          <a:prstGeom prst="rect">
            <a:avLst/>
          </a:prstGeom>
        </p:spPr>
      </p:pic>
      <p:pic>
        <p:nvPicPr>
          <p:cNvPr id="7" name="Picture 6">
            <a:extLst>
              <a:ext uri="{FF2B5EF4-FFF2-40B4-BE49-F238E27FC236}">
                <a16:creationId xmlns:a16="http://schemas.microsoft.com/office/drawing/2014/main" id="{88AA6144-6DB1-492B-B6EF-4CAEC487A96C}"/>
              </a:ext>
            </a:extLst>
          </p:cNvPr>
          <p:cNvPicPr>
            <a:picLocks noChangeAspect="1"/>
          </p:cNvPicPr>
          <p:nvPr/>
        </p:nvPicPr>
        <p:blipFill>
          <a:blip r:embed="rId12"/>
          <a:stretch>
            <a:fillRect/>
          </a:stretch>
        </p:blipFill>
        <p:spPr>
          <a:xfrm>
            <a:off x="357601" y="5178014"/>
            <a:ext cx="2234987" cy="1409579"/>
          </a:xfrm>
          <a:prstGeom prst="rect">
            <a:avLst/>
          </a:prstGeom>
        </p:spPr>
      </p:pic>
    </p:spTree>
    <p:extLst>
      <p:ext uri="{BB962C8B-B14F-4D97-AF65-F5344CB8AC3E}">
        <p14:creationId xmlns:p14="http://schemas.microsoft.com/office/powerpoint/2010/main" val="130282350"/>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23FE6E5B-A9EE-496D-BCE9-A1FCB8C8DD7B}"/>
              </a:ext>
            </a:extLst>
          </p:cNvPr>
          <p:cNvSpPr txBox="1"/>
          <p:nvPr/>
        </p:nvSpPr>
        <p:spPr>
          <a:xfrm>
            <a:off x="801279" y="3271100"/>
            <a:ext cx="329938"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5</a:t>
            </a:r>
          </a:p>
        </p:txBody>
      </p:sp>
      <p:sp>
        <p:nvSpPr>
          <p:cNvPr id="40" name="Rectangle 39">
            <a:extLst>
              <a:ext uri="{FF2B5EF4-FFF2-40B4-BE49-F238E27FC236}">
                <a16:creationId xmlns:a16="http://schemas.microsoft.com/office/drawing/2014/main" id="{33AB0FAC-9B65-433D-9F2F-F8951C1F8351}"/>
              </a:ext>
            </a:extLst>
          </p:cNvPr>
          <p:cNvSpPr/>
          <p:nvPr/>
        </p:nvSpPr>
        <p:spPr>
          <a:xfrm>
            <a:off x="1727855" y="441383"/>
            <a:ext cx="8151436" cy="89255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00" b="0" i="0" u="none" strike="noStrike" kern="1200" cap="none" spc="0" normalizeH="0" baseline="0" noProof="0" dirty="0">
              <a:ln>
                <a:noFill/>
              </a:ln>
              <a:solidFill>
                <a:srgbClr val="0070C0"/>
              </a:solidFill>
              <a:effectLst/>
              <a:uLnTx/>
              <a:uFillTx/>
              <a:latin typeface="Corbel" panose="020B0503020204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Using the </a:t>
            </a:r>
            <a:r>
              <a:rPr kumimoji="0" lang="en-GB" sz="24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5 Simple Ways to Emotional Well-being every day can help us to </a:t>
            </a:r>
            <a:r>
              <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look after our </a:t>
            </a:r>
            <a:r>
              <a:rPr kumimoji="0" lang="en-GB" sz="24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mental health.</a:t>
            </a:r>
            <a:endParaRPr kumimoji="0" lang="en-GB" sz="2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B51FC0E3-3917-4E81-85D4-A277242D09BF}"/>
              </a:ext>
            </a:extLst>
          </p:cNvPr>
          <p:cNvSpPr txBox="1"/>
          <p:nvPr/>
        </p:nvSpPr>
        <p:spPr>
          <a:xfrm>
            <a:off x="1702186" y="2460168"/>
            <a:ext cx="3354386"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Be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ACTIVE</a:t>
            </a:r>
          </a:p>
        </p:txBody>
      </p:sp>
      <p:sp>
        <p:nvSpPr>
          <p:cNvPr id="49" name="TextBox 48">
            <a:extLst>
              <a:ext uri="{FF2B5EF4-FFF2-40B4-BE49-F238E27FC236}">
                <a16:creationId xmlns:a16="http://schemas.microsoft.com/office/drawing/2014/main" id="{167A9601-6826-4062-B020-58BEB3D898D9}"/>
              </a:ext>
            </a:extLst>
          </p:cNvPr>
          <p:cNvSpPr txBox="1"/>
          <p:nvPr/>
        </p:nvSpPr>
        <p:spPr>
          <a:xfrm>
            <a:off x="1633868" y="1734073"/>
            <a:ext cx="4936301"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Talk &amp; Listen -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CONNECT</a:t>
            </a:r>
          </a:p>
        </p:txBody>
      </p:sp>
      <p:sp>
        <p:nvSpPr>
          <p:cNvPr id="50" name="TextBox 49">
            <a:extLst>
              <a:ext uri="{FF2B5EF4-FFF2-40B4-BE49-F238E27FC236}">
                <a16:creationId xmlns:a16="http://schemas.microsoft.com/office/drawing/2014/main" id="{7BB292B7-8293-4535-AC9E-DB724CC3CB6F}"/>
              </a:ext>
            </a:extLst>
          </p:cNvPr>
          <p:cNvSpPr txBox="1"/>
          <p:nvPr/>
        </p:nvSpPr>
        <p:spPr>
          <a:xfrm>
            <a:off x="1708556" y="4953104"/>
            <a:ext cx="6128162"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Acts of Kindness –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GIVE to others </a:t>
            </a:r>
          </a:p>
        </p:txBody>
      </p:sp>
      <p:sp>
        <p:nvSpPr>
          <p:cNvPr id="51" name="TextBox 50">
            <a:extLst>
              <a:ext uri="{FF2B5EF4-FFF2-40B4-BE49-F238E27FC236}">
                <a16:creationId xmlns:a16="http://schemas.microsoft.com/office/drawing/2014/main" id="{50386C2E-47A7-411C-819D-CB71B028012E}"/>
              </a:ext>
            </a:extLst>
          </p:cNvPr>
          <p:cNvSpPr txBox="1"/>
          <p:nvPr/>
        </p:nvSpPr>
        <p:spPr>
          <a:xfrm>
            <a:off x="1727855" y="3249673"/>
            <a:ext cx="5055394"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Remember to </a:t>
            </a: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TAKE NOTICE</a:t>
            </a:r>
          </a:p>
        </p:txBody>
      </p:sp>
      <p:sp>
        <p:nvSpPr>
          <p:cNvPr id="52" name="TextBox 51">
            <a:extLst>
              <a:ext uri="{FF2B5EF4-FFF2-40B4-BE49-F238E27FC236}">
                <a16:creationId xmlns:a16="http://schemas.microsoft.com/office/drawing/2014/main" id="{36DE02AD-578A-4A4A-B9D3-96FB4F0D1B85}"/>
              </a:ext>
            </a:extLst>
          </p:cNvPr>
          <p:cNvSpPr txBox="1"/>
          <p:nvPr/>
        </p:nvSpPr>
        <p:spPr>
          <a:xfrm>
            <a:off x="1727855" y="4085919"/>
            <a:ext cx="7351938"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Keep LEARNING </a:t>
            </a: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everyday</a:t>
            </a:r>
            <a:endParaRPr kumimoji="0" lang="en-GB" sz="2800" b="1"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p:txBody>
      </p:sp>
      <p:sp>
        <p:nvSpPr>
          <p:cNvPr id="5" name="AutoShape 2" descr="Image result for numbers one to fi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6" name="AutoShape 4" descr="1600x900 Number Clipart Preschool Number"/>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10" name="Rectangle 9"/>
          <p:cNvSpPr/>
          <p:nvPr/>
        </p:nvSpPr>
        <p:spPr>
          <a:xfrm>
            <a:off x="1037231" y="1516773"/>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1</a:t>
            </a:r>
          </a:p>
        </p:txBody>
      </p:sp>
      <p:sp>
        <p:nvSpPr>
          <p:cNvPr id="11" name="Rectangle 10"/>
          <p:cNvSpPr/>
          <p:nvPr/>
        </p:nvSpPr>
        <p:spPr>
          <a:xfrm>
            <a:off x="1071390" y="2342946"/>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2</a:t>
            </a:r>
          </a:p>
        </p:txBody>
      </p:sp>
      <p:sp>
        <p:nvSpPr>
          <p:cNvPr id="12" name="Rectangle 11"/>
          <p:cNvSpPr/>
          <p:nvPr/>
        </p:nvSpPr>
        <p:spPr>
          <a:xfrm>
            <a:off x="1094265" y="3130060"/>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3</a:t>
            </a:r>
          </a:p>
        </p:txBody>
      </p:sp>
      <p:sp>
        <p:nvSpPr>
          <p:cNvPr id="13" name="Rectangle 12"/>
          <p:cNvSpPr/>
          <p:nvPr/>
        </p:nvSpPr>
        <p:spPr>
          <a:xfrm>
            <a:off x="1054779" y="3902042"/>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4</a:t>
            </a:r>
          </a:p>
        </p:txBody>
      </p:sp>
      <p:sp>
        <p:nvSpPr>
          <p:cNvPr id="14" name="Rectangle 13"/>
          <p:cNvSpPr/>
          <p:nvPr/>
        </p:nvSpPr>
        <p:spPr>
          <a:xfrm>
            <a:off x="1111919" y="4753049"/>
            <a:ext cx="59663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50" normalizeH="0" baseline="0" noProof="0" dirty="0">
                <a:ln w="11430"/>
                <a:gradFill>
                  <a:gsLst>
                    <a:gs pos="25000">
                      <a:srgbClr val="2E83C3">
                        <a:satMod val="155000"/>
                      </a:srgbClr>
                    </a:gs>
                    <a:gs pos="100000">
                      <a:srgbClr val="2E83C3">
                        <a:shade val="45000"/>
                        <a:satMod val="165000"/>
                      </a:srgbClr>
                    </a:gs>
                  </a:gsLst>
                  <a:lin ang="5400000"/>
                </a:gradFill>
                <a:effectLst>
                  <a:outerShdw blurRad="76200" dist="50800" dir="5400000" algn="tl" rotWithShape="0">
                    <a:srgbClr val="000000">
                      <a:alpha val="65000"/>
                    </a:srgbClr>
                  </a:outerShdw>
                </a:effectLst>
                <a:uLnTx/>
                <a:uFillTx/>
                <a:latin typeface="Trebuchet MS" panose="020B0603020202020204"/>
                <a:ea typeface="+mn-ea"/>
                <a:cs typeface="+mn-cs"/>
              </a:rPr>
              <a:t>5</a:t>
            </a:r>
          </a:p>
        </p:txBody>
      </p:sp>
      <p:pic>
        <p:nvPicPr>
          <p:cNvPr id="2" name="Picture 1">
            <a:extLst>
              <a:ext uri="{FF2B5EF4-FFF2-40B4-BE49-F238E27FC236}">
                <a16:creationId xmlns:a16="http://schemas.microsoft.com/office/drawing/2014/main" id="{D236213C-928D-4926-AE2E-724CAABD6DD3}"/>
              </a:ext>
            </a:extLst>
          </p:cNvPr>
          <p:cNvPicPr>
            <a:picLocks noChangeAspect="1"/>
          </p:cNvPicPr>
          <p:nvPr/>
        </p:nvPicPr>
        <p:blipFill>
          <a:blip r:embed="rId3"/>
          <a:stretch>
            <a:fillRect/>
          </a:stretch>
        </p:blipFill>
        <p:spPr>
          <a:xfrm>
            <a:off x="3980044" y="5820289"/>
            <a:ext cx="1464004" cy="923330"/>
          </a:xfrm>
          <a:prstGeom prst="rect">
            <a:avLst/>
          </a:prstGeom>
        </p:spPr>
      </p:pic>
    </p:spTree>
    <p:extLst>
      <p:ext uri="{BB962C8B-B14F-4D97-AF65-F5344CB8AC3E}">
        <p14:creationId xmlns:p14="http://schemas.microsoft.com/office/powerpoint/2010/main" val="164383983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p:bldP spid="50" grpId="0"/>
      <p:bldP spid="51" grpId="0"/>
      <p:bldP spid="52" grpId="0"/>
      <p:bldP spid="10" grpId="0"/>
      <p:bldP spid="11" grpId="0"/>
      <p:bldP spid="12" grpId="0"/>
      <p:bldP spid="13" grpId="0"/>
      <p:bldP spid="14"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21843</TotalTime>
  <Words>2187</Words>
  <Application>Microsoft Office PowerPoint</Application>
  <PresentationFormat>Widescreen</PresentationFormat>
  <Paragraphs>231</Paragraphs>
  <Slides>18</Slides>
  <Notes>12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Century Gothic</vt:lpstr>
      <vt:lpstr>Comic Sans MS</vt:lpstr>
      <vt:lpstr>Corbel</vt:lpstr>
      <vt:lpstr>Trebuchet MS</vt:lpstr>
      <vt:lpstr>Wingdings</vt:lpstr>
      <vt:lpstr>Wingdings 3</vt:lpstr>
      <vt:lpstr>Facet</vt:lpstr>
      <vt:lpstr>Please note that this presentation is intended for use only by the school to whom it has been sent as part of the inclusion in the 5 ways to wellbeing project with Inspire+ and is not for any wider distribution without the express permission of the author.   Thank you   </vt:lpstr>
      <vt:lpstr>Mental Health in Schools Project Let’s Talk Mental Health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 Mindful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Health in Schools Project Let’s Talk Mental Health</dc:title>
  <dc:creator>Carol Hines</dc:creator>
  <cp:lastModifiedBy>Keith Leader</cp:lastModifiedBy>
  <cp:revision>8</cp:revision>
  <dcterms:created xsi:type="dcterms:W3CDTF">2020-12-18T09:24:18Z</dcterms:created>
  <dcterms:modified xsi:type="dcterms:W3CDTF">2021-04-26T08:07:21Z</dcterms:modified>
  <cp:contentStatus/>
</cp:coreProperties>
</file>