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3"/>
  </p:notesMasterIdLst>
  <p:handoutMasterIdLst>
    <p:handoutMasterId r:id="rId34"/>
  </p:handoutMasterIdLst>
  <p:sldIdLst>
    <p:sldId id="305" r:id="rId2"/>
    <p:sldId id="258" r:id="rId3"/>
    <p:sldId id="264" r:id="rId4"/>
    <p:sldId id="294" r:id="rId5"/>
    <p:sldId id="289" r:id="rId6"/>
    <p:sldId id="295" r:id="rId7"/>
    <p:sldId id="332" r:id="rId8"/>
    <p:sldId id="333" r:id="rId9"/>
    <p:sldId id="290" r:id="rId10"/>
    <p:sldId id="307" r:id="rId11"/>
    <p:sldId id="320" r:id="rId12"/>
    <p:sldId id="321" r:id="rId13"/>
    <p:sldId id="337" r:id="rId14"/>
    <p:sldId id="338" r:id="rId15"/>
    <p:sldId id="339" r:id="rId16"/>
    <p:sldId id="322" r:id="rId17"/>
    <p:sldId id="323" r:id="rId18"/>
    <p:sldId id="325" r:id="rId19"/>
    <p:sldId id="324" r:id="rId20"/>
    <p:sldId id="330" r:id="rId21"/>
    <p:sldId id="331" r:id="rId22"/>
    <p:sldId id="336" r:id="rId23"/>
    <p:sldId id="334" r:id="rId24"/>
    <p:sldId id="291" r:id="rId25"/>
    <p:sldId id="297" r:id="rId26"/>
    <p:sldId id="292" r:id="rId27"/>
    <p:sldId id="298" r:id="rId28"/>
    <p:sldId id="293" r:id="rId29"/>
    <p:sldId id="335" r:id="rId30"/>
    <p:sldId id="306" r:id="rId31"/>
    <p:sldId id="267" r:id="rId32"/>
  </p:sldIdLst>
  <p:sldSz cx="9144000" cy="6858000" type="screen4x3"/>
  <p:notesSz cx="6858000" cy="9144000"/>
  <p:embeddedFontLst>
    <p:embeddedFont>
      <p:font typeface="Calibri" panose="020F0502020204030204" pitchFamily="34" charset="0"/>
      <p:regular r:id="rId35"/>
      <p:bold r:id="rId36"/>
      <p:italic r:id="rId37"/>
      <p:boldItalic r:id="rId38"/>
    </p:embeddedFont>
    <p:embeddedFont>
      <p:font typeface="Roboto" panose="020B0604020202020204" charset="0"/>
      <p:regular r:id="rId39"/>
      <p:bold r:id="rId40"/>
      <p:italic r:id="rId41"/>
      <p:boldItalic r:id="rId42"/>
    </p:embeddedFont>
    <p:embeddedFont>
      <p:font typeface="Twinkl" panose="020B0604020202020204" charset="0"/>
      <p:regular r:id="rId43"/>
      <p:bold r:id="rId44"/>
    </p:embeddedFont>
    <p:embeddedFont>
      <p:font typeface="Sassoon Infant Rg" panose="02000503030000020003" charset="0"/>
      <p:regular r:id="rId45"/>
      <p:bold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5B8"/>
    <a:srgbClr val="FDD182"/>
    <a:srgbClr val="F1811A"/>
    <a:srgbClr val="85BD33"/>
    <a:srgbClr val="EF8217"/>
    <a:srgbClr val="ED6C76"/>
    <a:srgbClr val="943994"/>
    <a:srgbClr val="A873B0"/>
    <a:srgbClr val="25B7BC"/>
    <a:srgbClr val="F081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42" Type="http://schemas.openxmlformats.org/officeDocument/2006/relationships/font" Target="fonts/font8.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18/05/2021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18/05/2021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1.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13.png"/><Relationship Id="rId2" Type="http://schemas.openxmlformats.org/officeDocument/2006/relationships/image" Target="../media/image32.png"/><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35.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png"/><Relationship Id="rId1" Type="http://schemas.openxmlformats.org/officeDocument/2006/relationships/slideLayout" Target="../slideLayouts/slideLayout4.xml"/><Relationship Id="rId5" Type="http://schemas.openxmlformats.org/officeDocument/2006/relationships/image" Target="../media/image49.pn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51.png"/><Relationship Id="rId7" Type="http://schemas.openxmlformats.org/officeDocument/2006/relationships/image" Target="../media/image54.png"/><Relationship Id="rId12" Type="http://schemas.openxmlformats.org/officeDocument/2006/relationships/image" Target="../media/image57.png"/><Relationship Id="rId2" Type="http://schemas.openxmlformats.org/officeDocument/2006/relationships/image" Target="../media/image50.png"/><Relationship Id="rId1" Type="http://schemas.openxmlformats.org/officeDocument/2006/relationships/slideLayout" Target="../slideLayouts/slideLayout4.xml"/><Relationship Id="rId6" Type="http://schemas.openxmlformats.org/officeDocument/2006/relationships/image" Target="../media/image53.png"/><Relationship Id="rId11" Type="http://schemas.openxmlformats.org/officeDocument/2006/relationships/image" Target="../media/image56.png"/><Relationship Id="rId5" Type="http://schemas.openxmlformats.org/officeDocument/2006/relationships/image" Target="../media/image14.png"/><Relationship Id="rId10" Type="http://schemas.openxmlformats.org/officeDocument/2006/relationships/image" Target="../media/image55.png"/><Relationship Id="rId4" Type="http://schemas.openxmlformats.org/officeDocument/2006/relationships/image" Target="../media/image52.png"/><Relationship Id="rId9"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4.xml"/><Relationship Id="rId6" Type="http://schemas.openxmlformats.org/officeDocument/2006/relationships/slide" Target="slide26.xml"/><Relationship Id="rId5" Type="http://schemas.openxmlformats.org/officeDocument/2006/relationships/slide" Target="slide24.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6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092147" y="6453548"/>
            <a:ext cx="4959706"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and Wellbeing | Growing Up | Let’s Talk About Sex | Lesson 5</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Growing Up</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056638" y="765175"/>
            <a:ext cx="2159000" cy="2160588"/>
          </a:xfrm>
          <a:prstGeom prst="ellipse">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4" name="Oval 13"/>
          <p:cNvSpPr/>
          <p:nvPr/>
        </p:nvSpPr>
        <p:spPr>
          <a:xfrm>
            <a:off x="5016181" y="1448166"/>
            <a:ext cx="2160587" cy="2159000"/>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5" name="Oval 14"/>
          <p:cNvSpPr/>
          <p:nvPr/>
        </p:nvSpPr>
        <p:spPr>
          <a:xfrm>
            <a:off x="2940983" y="3419948"/>
            <a:ext cx="2699568" cy="270155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64920" y="1544179"/>
            <a:ext cx="2699568" cy="534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512" y="1516530"/>
            <a:ext cx="2604949" cy="537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Reconnecting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484784"/>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dirty="0"/>
              <a:t>Write down any questions you may have about sex on a sticky note.</a:t>
            </a:r>
          </a:p>
        </p:txBody>
      </p:sp>
      <p:pic>
        <p:nvPicPr>
          <p:cNvPr id="15365"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55576" y="5805264"/>
            <a:ext cx="7632700" cy="369332"/>
          </a:xfrm>
          <a:prstGeom prst="rect">
            <a:avLst/>
          </a:prstGeom>
        </p:spPr>
        <p:txBody>
          <a:bodyPr wrap="square">
            <a:spAutoFit/>
          </a:bodyPr>
          <a:lstStyle/>
          <a:p>
            <a:pPr algn="ctr"/>
            <a:r>
              <a:rPr lang="en-GB" altLang="en-US" b="1" dirty="0"/>
              <a:t>What different </a:t>
            </a:r>
            <a:r>
              <a:rPr lang="en-GB" altLang="en-US" b="1" dirty="0" smtClean="0"/>
              <a:t>types </a:t>
            </a:r>
            <a:r>
              <a:rPr lang="en-GB" altLang="en-US" b="1" dirty="0"/>
              <a:t>of </a:t>
            </a:r>
            <a:r>
              <a:rPr lang="en-GB" altLang="en-US" b="1" dirty="0" smtClean="0"/>
              <a:t>relationship can </a:t>
            </a:r>
            <a:r>
              <a:rPr lang="en-GB" altLang="en-US" b="1" dirty="0"/>
              <a:t>you remember?</a:t>
            </a:r>
          </a:p>
        </p:txBody>
      </p:sp>
      <p:sp>
        <p:nvSpPr>
          <p:cNvPr id="8" name="Oval 7"/>
          <p:cNvSpPr/>
          <p:nvPr/>
        </p:nvSpPr>
        <p:spPr>
          <a:xfrm>
            <a:off x="1115616" y="2184223"/>
            <a:ext cx="2665412" cy="266382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Think back to the last lesson, which was all about different relationships.</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87824" y="1969059"/>
            <a:ext cx="5248408" cy="382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5B5BF7D3-FA89-49A7-B509-E4B064BC853D}"/>
              </a:ext>
            </a:extLst>
          </p:cNvPr>
          <p:cNvSpPr>
            <a:spLocks noGrp="1"/>
          </p:cNvSpPr>
          <p:nvPr>
            <p:ph type="title"/>
          </p:nvPr>
        </p:nvSpPr>
        <p:spPr>
          <a:xfrm>
            <a:off x="457198" y="459845"/>
            <a:ext cx="8220075" cy="994306"/>
          </a:xfrm>
        </p:spPr>
        <p:txBody>
          <a:bodyPr/>
          <a:lstStyle/>
          <a:p>
            <a:r>
              <a:rPr lang="en-GB" dirty="0"/>
              <a:t>Relationships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appy, Woman, Wedding, Married, Couple, In Love">
            <a:extLst>
              <a:ext uri="{FF2B5EF4-FFF2-40B4-BE49-F238E27FC236}">
                <a16:creationId xmlns:a16="http://schemas.microsoft.com/office/drawing/2014/main" id="{A47919CC-1075-4450-AFBE-11FB9CE3A92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077" y="856770"/>
            <a:ext cx="8363497" cy="557566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ay Marriage, Love, Kiss, Nature, Natural, Couple">
            <a:extLst>
              <a:ext uri="{FF2B5EF4-FFF2-40B4-BE49-F238E27FC236}">
                <a16:creationId xmlns:a16="http://schemas.microsoft.com/office/drawing/2014/main" id="{6519DD4E-AB84-4287-A055-5EA4F5318F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180714"/>
            <a:ext cx="8363496" cy="627262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C7E01DCD-327D-4B5E-9171-EEB26F297BB5}"/>
              </a:ext>
            </a:extLst>
          </p:cNvPr>
          <p:cNvSpPr/>
          <p:nvPr/>
        </p:nvSpPr>
        <p:spPr>
          <a:xfrm>
            <a:off x="428077" y="332656"/>
            <a:ext cx="8363497" cy="112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border" descr="A flat screen television&#10;&#10;Description automatically generated">
            <a:extLst>
              <a:ext uri="{FF2B5EF4-FFF2-40B4-BE49-F238E27FC236}">
                <a16:creationId xmlns:a16="http://schemas.microsoft.com/office/drawing/2014/main" id="{218C2C4F-2C4C-4320-BD6D-FB0ABF4E0B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24F108C1-421F-46A0-951A-FE06E43B7DA5}"/>
              </a:ext>
            </a:extLst>
          </p:cNvPr>
          <p:cNvSpPr>
            <a:spLocks noGrp="1"/>
          </p:cNvSpPr>
          <p:nvPr>
            <p:ph type="title"/>
          </p:nvPr>
        </p:nvSpPr>
        <p:spPr>
          <a:xfrm>
            <a:off x="457198" y="459845"/>
            <a:ext cx="8220075" cy="994306"/>
          </a:xfrm>
        </p:spPr>
        <p:txBody>
          <a:bodyPr/>
          <a:lstStyle/>
          <a:p>
            <a:r>
              <a:rPr lang="en-GB" dirty="0"/>
              <a:t>Relationships</a:t>
            </a:r>
          </a:p>
        </p:txBody>
      </p:sp>
      <p:pic>
        <p:nvPicPr>
          <p:cNvPr id="7" name="Whole Class">
            <a:extLst>
              <a:ext uri="{FF2B5EF4-FFF2-40B4-BE49-F238E27FC236}">
                <a16:creationId xmlns:a16="http://schemas.microsoft.com/office/drawing/2014/main" id="{BC6A951D-C9B1-4A99-8DAD-6184F759E43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733B6AF2-009F-4777-B6E8-18FB79D4ED86}"/>
              </a:ext>
            </a:extLst>
          </p:cNvPr>
          <p:cNvSpPr/>
          <p:nvPr/>
        </p:nvSpPr>
        <p:spPr>
          <a:xfrm>
            <a:off x="2699792" y="2749690"/>
            <a:ext cx="3744416" cy="1226652"/>
          </a:xfrm>
          <a:prstGeom prst="rect">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 adults choose to have a physically close, loving relationship with another adult.</a:t>
            </a:r>
          </a:p>
        </p:txBody>
      </p:sp>
      <p:sp>
        <p:nvSpPr>
          <p:cNvPr id="12" name="Rectangle 11">
            <a:extLst>
              <a:ext uri="{FF2B5EF4-FFF2-40B4-BE49-F238E27FC236}">
                <a16:creationId xmlns:a16="http://schemas.microsoft.com/office/drawing/2014/main" id="{4D8FB2FB-301C-46AD-8B63-2BFADA6291A3}"/>
              </a:ext>
            </a:extLst>
          </p:cNvPr>
          <p:cNvSpPr/>
          <p:nvPr/>
        </p:nvSpPr>
        <p:spPr>
          <a:xfrm>
            <a:off x="755650" y="5388372"/>
            <a:ext cx="7632700" cy="720080"/>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pc="-40" dirty="0"/>
              <a:t>There are heterosexual relationships (with someone of the opposite gender) and homosexual relationships (with someone of the same gender).</a:t>
            </a:r>
          </a:p>
        </p:txBody>
      </p:sp>
    </p:spTree>
    <p:extLst>
      <p:ext uri="{BB962C8B-B14F-4D97-AF65-F5344CB8AC3E}">
        <p14:creationId xmlns:p14="http://schemas.microsoft.com/office/powerpoint/2010/main" val="949667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6"/>
                                        </p:tgtEl>
                                      </p:cBhvr>
                                    </p:animEffect>
                                    <p:set>
                                      <p:cBhvr>
                                        <p:cTn id="14" dur="1" fill="hold">
                                          <p:stCondLst>
                                            <p:cond delay="499"/>
                                          </p:stCondLst>
                                        </p:cTn>
                                        <p:tgtEl>
                                          <p:spTgt spid="6"/>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fade">
                                      <p:cBhvr>
                                        <p:cTn id="18" dur="500"/>
                                        <p:tgtEl>
                                          <p:spTgt spid="103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6" grpId="1"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Kiss, Couple, Girls, Love, Relationship, Novel, Hug">
            <a:extLst>
              <a:ext uri="{FF2B5EF4-FFF2-40B4-BE49-F238E27FC236}">
                <a16:creationId xmlns:a16="http://schemas.microsoft.com/office/drawing/2014/main" id="{95EA92A4-693F-4A7E-AF5B-1A01308A32D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9098" y="980728"/>
            <a:ext cx="8432476" cy="564800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D7B71260-74D7-4B8F-9DA8-A62C0A27E2C5}"/>
              </a:ext>
            </a:extLst>
          </p:cNvPr>
          <p:cNvSpPr/>
          <p:nvPr/>
        </p:nvSpPr>
        <p:spPr>
          <a:xfrm>
            <a:off x="755613" y="5380794"/>
            <a:ext cx="7632700" cy="720080"/>
          </a:xfrm>
          <a:prstGeom prst="rect">
            <a:avLst/>
          </a:prstGeom>
          <a:solidFill>
            <a:srgbClr val="9439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might have also heard the term ‘bisexual’. This describes a person who is attracted to men and women.</a:t>
            </a:r>
          </a:p>
        </p:txBody>
      </p:sp>
      <p:pic>
        <p:nvPicPr>
          <p:cNvPr id="3074" name="Picture 2" descr="Sunglasses, Summer, Pretty Young Woman, Happy, Shades">
            <a:extLst>
              <a:ext uri="{FF2B5EF4-FFF2-40B4-BE49-F238E27FC236}">
                <a16:creationId xmlns:a16="http://schemas.microsoft.com/office/drawing/2014/main" id="{AFE39D58-C29C-4489-8253-5A334AA721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6158" y="1045145"/>
            <a:ext cx="8220298" cy="5480199"/>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482C9D94-5EDA-4E44-A6E8-EA542A31ED92}"/>
              </a:ext>
            </a:extLst>
          </p:cNvPr>
          <p:cNvSpPr/>
          <p:nvPr/>
        </p:nvSpPr>
        <p:spPr>
          <a:xfrm>
            <a:off x="428077" y="332656"/>
            <a:ext cx="8363497" cy="112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border" descr="A flat screen television&#10;&#10;Description automatically generated">
            <a:extLst>
              <a:ext uri="{FF2B5EF4-FFF2-40B4-BE49-F238E27FC236}">
                <a16:creationId xmlns:a16="http://schemas.microsoft.com/office/drawing/2014/main" id="{01207CBF-FDD2-42D3-ACFC-7ED51DC6F3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Rectangle 14">
            <a:extLst>
              <a:ext uri="{FF2B5EF4-FFF2-40B4-BE49-F238E27FC236}">
                <a16:creationId xmlns:a16="http://schemas.microsoft.com/office/drawing/2014/main" id="{5FCAA51F-6D4E-4E42-BDC3-7B06B4D767BD}"/>
              </a:ext>
            </a:extLst>
          </p:cNvPr>
          <p:cNvSpPr/>
          <p:nvPr/>
        </p:nvSpPr>
        <p:spPr>
          <a:xfrm>
            <a:off x="755613" y="5380794"/>
            <a:ext cx="7632700" cy="720080"/>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Someone who is ‘asexual’ isn’t interested in having a physical relationship with anyone. They are not sexually attracted to others.</a:t>
            </a:r>
          </a:p>
        </p:txBody>
      </p:sp>
      <p:sp>
        <p:nvSpPr>
          <p:cNvPr id="2" name="Title 1">
            <a:extLst>
              <a:ext uri="{FF2B5EF4-FFF2-40B4-BE49-F238E27FC236}">
                <a16:creationId xmlns:a16="http://schemas.microsoft.com/office/drawing/2014/main" id="{1DD86D51-B367-4B4B-890D-1866DB900129}"/>
              </a:ext>
            </a:extLst>
          </p:cNvPr>
          <p:cNvSpPr>
            <a:spLocks noGrp="1"/>
          </p:cNvSpPr>
          <p:nvPr>
            <p:ph type="title"/>
          </p:nvPr>
        </p:nvSpPr>
        <p:spPr>
          <a:xfrm>
            <a:off x="457198" y="459845"/>
            <a:ext cx="8220075" cy="994306"/>
          </a:xfrm>
        </p:spPr>
        <p:txBody>
          <a:bodyPr/>
          <a:lstStyle/>
          <a:p>
            <a:r>
              <a:rPr lang="en-GB" dirty="0"/>
              <a:t>Relationships</a:t>
            </a:r>
          </a:p>
        </p:txBody>
      </p:sp>
      <p:pic>
        <p:nvPicPr>
          <p:cNvPr id="3" name="Whole Class">
            <a:extLst>
              <a:ext uri="{FF2B5EF4-FFF2-40B4-BE49-F238E27FC236}">
                <a16:creationId xmlns:a16="http://schemas.microsoft.com/office/drawing/2014/main" id="{FD4109D0-3E13-40DD-B6E1-30D65AC825A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732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500"/>
                                        <p:tgtEl>
                                          <p:spTgt spid="3074"/>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Exploring</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916832"/>
            <a:ext cx="7632700" cy="646331"/>
          </a:xfrm>
          <a:prstGeom prst="rect">
            <a:avLst/>
          </a:prstGeom>
        </p:spPr>
        <p:txBody>
          <a:bodyPr>
            <a:spAutoFit/>
          </a:bodyPr>
          <a:lstStyle/>
          <a:p>
            <a:pPr algn="ctr">
              <a:defRPr/>
            </a:pPr>
            <a:r>
              <a:rPr lang="en-GB" spc="-20" dirty="0"/>
              <a:t>We may hear the words 'sex', 'sexy' and 'sexual' in </a:t>
            </a:r>
            <a:r>
              <a:rPr lang="en-GB" spc="-20" dirty="0" smtClean="0"/>
              <a:t>everyday </a:t>
            </a:r>
            <a:r>
              <a:rPr lang="en-GB" spc="-20" dirty="0"/>
              <a:t>life, especially in modern pop songs or in films, but what does it actually mean?</a:t>
            </a:r>
          </a:p>
        </p:txBody>
      </p:sp>
      <p:sp>
        <p:nvSpPr>
          <p:cNvPr id="13" name="Pentagon 12"/>
          <p:cNvSpPr/>
          <p:nvPr/>
        </p:nvSpPr>
        <p:spPr>
          <a:xfrm>
            <a:off x="467544" y="1412776"/>
            <a:ext cx="2386013" cy="434130"/>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solidFill>
                  <a:schemeClr val="bg1"/>
                </a:solidFill>
              </a:rPr>
              <a:t>What Is ‘Sex’? </a:t>
            </a:r>
          </a:p>
        </p:txBody>
      </p:sp>
      <p:grpSp>
        <p:nvGrpSpPr>
          <p:cNvPr id="6" name="Group 5">
            <a:extLst>
              <a:ext uri="{FF2B5EF4-FFF2-40B4-BE49-F238E27FC236}">
                <a16:creationId xmlns:a16="http://schemas.microsoft.com/office/drawing/2014/main" id="{B73A164D-A4C1-4632-84FF-36068676027B}"/>
              </a:ext>
            </a:extLst>
          </p:cNvPr>
          <p:cNvGrpSpPr/>
          <p:nvPr/>
        </p:nvGrpSpPr>
        <p:grpSpPr>
          <a:xfrm>
            <a:off x="467543" y="2780257"/>
            <a:ext cx="8220075" cy="3312568"/>
            <a:chOff x="489967" y="2780257"/>
            <a:chExt cx="8164066" cy="3312568"/>
          </a:xfrm>
        </p:grpSpPr>
        <p:sp>
          <p:nvSpPr>
            <p:cNvPr id="5" name="Rectangle 4">
              <a:extLst>
                <a:ext uri="{FF2B5EF4-FFF2-40B4-BE49-F238E27FC236}">
                  <a16:creationId xmlns:a16="http://schemas.microsoft.com/office/drawing/2014/main" id="{C5AC8BD9-CC9C-4EAC-8CB2-8B120A27F6D7}"/>
                </a:ext>
              </a:extLst>
            </p:cNvPr>
            <p:cNvSpPr/>
            <p:nvPr/>
          </p:nvSpPr>
          <p:spPr>
            <a:xfrm>
              <a:off x="4730283" y="2780257"/>
              <a:ext cx="3923750" cy="331256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288000" rtlCol="0" anchor="ctr"/>
            <a:lstStyle/>
            <a:p>
              <a:pPr marL="285750" indent="-285750">
                <a:buFont typeface="Arial" panose="020B0604020202020204" pitchFamily="34" charset="0"/>
                <a:buChar char="•"/>
              </a:pPr>
              <a:r>
                <a:rPr lang="en-GB" dirty="0">
                  <a:solidFill>
                    <a:schemeClr val="bg1"/>
                  </a:solidFill>
                </a:rPr>
                <a:t>The term ‘sex’ can refer to biological sex - whether someone is female or male.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It can also refer to the physical activity in which people touch each other's bodies and cuddle and kiss each other, which may lead to sexual intercourse.</a:t>
              </a:r>
            </a:p>
          </p:txBody>
        </p:sp>
        <p:pic>
          <p:nvPicPr>
            <p:cNvPr id="2050" name="Picture 2" descr="Pair, Kiss, Love, Romance, Luck, Affection, Lovers">
              <a:extLst>
                <a:ext uri="{FF2B5EF4-FFF2-40B4-BE49-F238E27FC236}">
                  <a16:creationId xmlns:a16="http://schemas.microsoft.com/office/drawing/2014/main" id="{23114E1E-8A2B-41A2-A7A6-4CC556411A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024" r="8619"/>
            <a:stretch/>
          </p:blipFill>
          <p:spPr bwMode="auto">
            <a:xfrm>
              <a:off x="489967" y="2780258"/>
              <a:ext cx="4240316" cy="3311864"/>
            </a:xfrm>
            <a:prstGeom prst="rect">
              <a:avLst/>
            </a:prstGeom>
            <a:noFill/>
            <a:extLst>
              <a:ext uri="{909E8E84-426E-40DD-AFC4-6F175D3DCCD1}">
                <a14:hiddenFill xmlns:a14="http://schemas.microsoft.com/office/drawing/2010/main">
                  <a:solidFill>
                    <a:srgbClr val="FFFFFF"/>
                  </a:solidFill>
                </a14:hiddenFill>
              </a:ext>
            </a:extLst>
          </p:spPr>
        </p:pic>
      </p:grpSp>
      <p:sp>
        <p:nvSpPr>
          <p:cNvPr id="17410" name="Title 1"/>
          <p:cNvSpPr>
            <a:spLocks noGrp="1"/>
          </p:cNvSpPr>
          <p:nvPr>
            <p:ph type="title"/>
          </p:nvPr>
        </p:nvSpPr>
        <p:spPr>
          <a:xfrm>
            <a:off x="457200" y="479425"/>
            <a:ext cx="8220075" cy="993775"/>
          </a:xfrm>
        </p:spPr>
        <p:txBody>
          <a:bodyPr/>
          <a:lstStyle/>
          <a:p>
            <a:r>
              <a:rPr lang="en-GB" altLang="en-US" sz="3600" dirty="0"/>
              <a:t>Let’s Talk About Sex </a:t>
            </a:r>
          </a:p>
        </p:txBody>
      </p:sp>
      <p:pic>
        <p:nvPicPr>
          <p:cNvPr id="17414"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2387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entagon 12"/>
          <p:cNvSpPr/>
          <p:nvPr/>
        </p:nvSpPr>
        <p:spPr>
          <a:xfrm>
            <a:off x="466725" y="1348582"/>
            <a:ext cx="3322712" cy="436562"/>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b="1" dirty="0"/>
              <a:t>Why Do People Have Sex?</a:t>
            </a:r>
          </a:p>
        </p:txBody>
      </p:sp>
      <p:pic>
        <p:nvPicPr>
          <p:cNvPr id="4" name="border" descr="A flat screen television&#10;&#10;Description automatically generated">
            <a:extLst>
              <a:ext uri="{FF2B5EF4-FFF2-40B4-BE49-F238E27FC236}">
                <a16:creationId xmlns:a16="http://schemas.microsoft.com/office/drawing/2014/main" id="{29D13B8F-8CBC-4E4D-8AB4-3EDAE52E1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8434"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916832"/>
            <a:ext cx="76327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Sexual intercourse, or ‘sex’ for short, is one way that two adults in a loving relationship may show their love for one another. </a:t>
            </a:r>
          </a:p>
          <a:p>
            <a:pPr eaLnBrk="1" hangingPunct="1"/>
            <a:endParaRPr lang="en-GB" altLang="en-US" dirty="0"/>
          </a:p>
          <a:p>
            <a:pPr algn="ctr" eaLnBrk="1" hangingPunct="1"/>
            <a:r>
              <a:rPr lang="en-GB" altLang="en-US" dirty="0"/>
              <a:t>It is also the start of the reproduction process, when a couple want to make a baby.</a:t>
            </a:r>
          </a:p>
        </p:txBody>
      </p:sp>
      <p:pic>
        <p:nvPicPr>
          <p:cNvPr id="18437"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92080" y="3597751"/>
            <a:ext cx="2926068" cy="2351529"/>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2283" y="3068960"/>
            <a:ext cx="2969733"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A80F10C4-B319-4360-9C2F-8F16CFEE6F18}"/>
              </a:ext>
            </a:extLst>
          </p:cNvPr>
          <p:cNvSpPr/>
          <p:nvPr/>
        </p:nvSpPr>
        <p:spPr>
          <a:xfrm>
            <a:off x="466725" y="1348582"/>
            <a:ext cx="2377083" cy="436562"/>
          </a:xfrm>
          <a:prstGeom prst="homePlat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a:defRPr/>
            </a:pPr>
            <a:r>
              <a:rPr lang="en-GB" b="1" dirty="0"/>
              <a:t>Sex and the Law</a:t>
            </a:r>
          </a:p>
        </p:txBody>
      </p:sp>
      <p:pic>
        <p:nvPicPr>
          <p:cNvPr id="2" name="border" descr="A flat screen television&#10;&#10;Description automatically generated">
            <a:extLst>
              <a:ext uri="{FF2B5EF4-FFF2-40B4-BE49-F238E27FC236}">
                <a16:creationId xmlns:a16="http://schemas.microsoft.com/office/drawing/2014/main" id="{8CBE7809-62E1-418D-8DF5-C18001FCA3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Rectangle 11"/>
          <p:cNvSpPr/>
          <p:nvPr/>
        </p:nvSpPr>
        <p:spPr>
          <a:xfrm>
            <a:off x="755650" y="5509418"/>
            <a:ext cx="6337300" cy="58340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b="1" dirty="0"/>
              <a:t>Why do you think these laws exist?</a:t>
            </a:r>
          </a:p>
        </p:txBody>
      </p:sp>
      <p:sp>
        <p:nvSpPr>
          <p:cNvPr id="19459"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988840"/>
            <a:ext cx="76327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fontAlgn="base"/>
            <a:r>
              <a:rPr lang="en-GB" dirty="0"/>
              <a:t> In the UK, the legal age that people can have sex is 16 years old.</a:t>
            </a:r>
          </a:p>
          <a:p>
            <a:pPr algn="ctr" eaLnBrk="1" hangingPunct="1"/>
            <a:endParaRPr lang="en-GB" altLang="en-US" dirty="0"/>
          </a:p>
          <a:p>
            <a:pPr algn="ctr" eaLnBrk="1" hangingPunct="1"/>
            <a:r>
              <a:rPr lang="en-GB" altLang="en-US" dirty="0"/>
              <a:t>Both people in the sexual relationship must be 16 years old or over.</a:t>
            </a:r>
          </a:p>
          <a:p>
            <a:pPr eaLnBrk="1" hangingPunct="1"/>
            <a:endParaRPr lang="en-GB" altLang="en-US" dirty="0"/>
          </a:p>
          <a:p>
            <a:pPr algn="ctr"/>
            <a:r>
              <a:rPr lang="en-GB" dirty="0"/>
              <a:t>Both people must consent - this means that both people </a:t>
            </a:r>
            <a:r>
              <a:rPr lang="en-GB" b="1" dirty="0"/>
              <a:t>want</a:t>
            </a:r>
            <a:r>
              <a:rPr lang="en-GB" dirty="0"/>
              <a:t> to have sexual intercourse.</a:t>
            </a:r>
            <a:r>
              <a:rPr lang="en-GB" altLang="en-US" dirty="0"/>
              <a:t> If one person forces another person to have sex, it is called rape. Rape is against the law.</a:t>
            </a:r>
          </a:p>
        </p:txBody>
      </p:sp>
      <p:pic>
        <p:nvPicPr>
          <p:cNvPr id="19462"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4127500"/>
            <a:ext cx="6337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In most modern societies, it is illegal for two people </a:t>
            </a:r>
            <a:r>
              <a:rPr lang="en-GB" dirty="0"/>
              <a:t>who are </a:t>
            </a:r>
            <a:r>
              <a:rPr lang="en-GB" altLang="en-US" dirty="0"/>
              <a:t>closely related to each other to have a sexual relationship, such as having sex with a parent, child, brother, sister or grandparent. This crime is called incest. </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600289" y="3861048"/>
            <a:ext cx="1906071" cy="25592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711361" y="3897253"/>
            <a:ext cx="6956983" cy="682925"/>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11362" y="1536465"/>
            <a:ext cx="5307159" cy="1260171"/>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559604" y="5220965"/>
            <a:ext cx="7632700" cy="933083"/>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376000" bIns="108000" rtlCol="0" anchor="ctr"/>
          <a:lstStyle/>
          <a:p>
            <a:r>
              <a:rPr lang="en-GB" dirty="0"/>
              <a:t>If the couple do not want to conceive a baby, they can use contraception, such as a condom, to stop the sperm reaching the egg.</a:t>
            </a:r>
          </a:p>
        </p:txBody>
      </p:sp>
      <p:sp>
        <p:nvSpPr>
          <p:cNvPr id="2" name="Title 1"/>
          <p:cNvSpPr>
            <a:spLocks noGrp="1"/>
          </p:cNvSpPr>
          <p:nvPr>
            <p:ph type="title"/>
          </p:nvPr>
        </p:nvSpPr>
        <p:spPr/>
        <p:txBody>
          <a:bodyPr/>
          <a:lstStyle/>
          <a:p>
            <a:r>
              <a:rPr lang="en-GB" sz="3600" dirty="0"/>
              <a:t>From Conception to Birth</a:t>
            </a:r>
          </a:p>
        </p:txBody>
      </p:sp>
      <p:pic>
        <p:nvPicPr>
          <p:cNvPr id="1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1872" y="5024019"/>
            <a:ext cx="1666621" cy="1458686"/>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96552" y="4869160"/>
            <a:ext cx="564496" cy="1768405"/>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69667" y="1407600"/>
            <a:ext cx="1753369" cy="1548097"/>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49726" y="3793378"/>
            <a:ext cx="2041572" cy="1264555"/>
          </a:xfrm>
          <a:prstGeom prst="rect">
            <a:avLst/>
          </a:prstGeom>
        </p:spPr>
      </p:pic>
      <p:sp>
        <p:nvSpPr>
          <p:cNvPr id="4" name="Rectangle 3"/>
          <p:cNvSpPr/>
          <p:nvPr/>
        </p:nvSpPr>
        <p:spPr>
          <a:xfrm>
            <a:off x="721234" y="1566387"/>
            <a:ext cx="4432199" cy="1200329"/>
          </a:xfrm>
          <a:prstGeom prst="rect">
            <a:avLst/>
          </a:prstGeom>
        </p:spPr>
        <p:txBody>
          <a:bodyPr wrap="square">
            <a:spAutoFit/>
          </a:bodyPr>
          <a:lstStyle/>
          <a:p>
            <a:r>
              <a:rPr lang="en-GB" dirty="0"/>
              <a:t>If a male and a female want to conceive a baby, they have sexual intercourse. The male’s penis ejaculates sperm, which race to find the female’s egg. </a:t>
            </a:r>
          </a:p>
        </p:txBody>
      </p:sp>
      <p:sp>
        <p:nvSpPr>
          <p:cNvPr id="13" name="Rectangle 12"/>
          <p:cNvSpPr/>
          <p:nvPr/>
        </p:nvSpPr>
        <p:spPr>
          <a:xfrm>
            <a:off x="711361" y="3018961"/>
            <a:ext cx="6956983" cy="682925"/>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721234" y="3044795"/>
            <a:ext cx="6896192" cy="646331"/>
          </a:xfrm>
          <a:prstGeom prst="rect">
            <a:avLst/>
          </a:prstGeom>
        </p:spPr>
        <p:txBody>
          <a:bodyPr wrap="square">
            <a:spAutoFit/>
          </a:bodyPr>
          <a:lstStyle/>
          <a:p>
            <a:r>
              <a:rPr lang="en-GB" dirty="0" smtClean="0"/>
              <a:t>The </a:t>
            </a:r>
            <a:r>
              <a:rPr lang="en-GB" dirty="0"/>
              <a:t>female’s body releases one </a:t>
            </a:r>
            <a:r>
              <a:rPr lang="en-GB" dirty="0" smtClean="0"/>
              <a:t>egg, </a:t>
            </a:r>
            <a:r>
              <a:rPr lang="en-GB" dirty="0"/>
              <a:t>once a month. The egg only lives for about 12 – 24 hours but sperm can live for 5 – 7 days</a:t>
            </a:r>
            <a:r>
              <a:rPr lang="en-GB" dirty="0" smtClean="0"/>
              <a:t>.</a:t>
            </a:r>
            <a:endParaRPr lang="en-GB" dirty="0"/>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40173" y="2415240"/>
            <a:ext cx="1830021" cy="1373800"/>
          </a:xfrm>
          <a:prstGeom prst="rect">
            <a:avLst/>
          </a:prstGeom>
        </p:spPr>
      </p:pic>
      <p:sp>
        <p:nvSpPr>
          <p:cNvPr id="6" name="Rectangle 5"/>
          <p:cNvSpPr/>
          <p:nvPr/>
        </p:nvSpPr>
        <p:spPr>
          <a:xfrm>
            <a:off x="688129" y="3927451"/>
            <a:ext cx="5271055" cy="646331"/>
          </a:xfrm>
          <a:prstGeom prst="rect">
            <a:avLst/>
          </a:prstGeom>
        </p:spPr>
        <p:txBody>
          <a:bodyPr wrap="square">
            <a:spAutoFit/>
          </a:bodyPr>
          <a:lstStyle/>
          <a:p>
            <a:r>
              <a:rPr lang="en-GB" dirty="0"/>
              <a:t>If a sperm reaches the egg, the egg is fertilised, starting a new life form.</a:t>
            </a:r>
          </a:p>
        </p:txBody>
      </p:sp>
    </p:spTree>
    <p:extLst>
      <p:ext uri="{BB962C8B-B14F-4D97-AF65-F5344CB8AC3E}">
        <p14:creationId xmlns:p14="http://schemas.microsoft.com/office/powerpoint/2010/main" val="4127937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1000"/>
                                        <p:tgtEl>
                                          <p:spTgt spid="11"/>
                                        </p:tgtEl>
                                      </p:cBhvr>
                                    </p:animEffect>
                                    <p:anim calcmode="lin" valueType="num">
                                      <p:cBhvr>
                                        <p:cTn id="51" dur="1000" fill="hold"/>
                                        <p:tgtEl>
                                          <p:spTgt spid="11"/>
                                        </p:tgtEl>
                                        <p:attrNameLst>
                                          <p:attrName>ppt_x</p:attrName>
                                        </p:attrNameLst>
                                      </p:cBhvr>
                                      <p:tavLst>
                                        <p:tav tm="0">
                                          <p:val>
                                            <p:strVal val="#ppt_x"/>
                                          </p:val>
                                        </p:tav>
                                        <p:tav tm="100000">
                                          <p:val>
                                            <p:strVal val="#ppt_x"/>
                                          </p:val>
                                        </p:tav>
                                      </p:tavLst>
                                    </p:anim>
                                    <p:anim calcmode="lin" valueType="num">
                                      <p:cBhvr>
                                        <p:cTn id="5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P spid="17" grpId="0" animBg="1"/>
      <p:bldP spid="4" grpId="0"/>
      <p:bldP spid="13" grpId="0" animBg="1"/>
      <p:bldP spid="10"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From Conception to Birth</a:t>
            </a:r>
          </a:p>
        </p:txBody>
      </p:sp>
      <p:pic>
        <p:nvPicPr>
          <p:cNvPr id="1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5" name="Picture 4" descr="A picture containing cup, toothbrush, table, sitting&#10;&#10;Description automatically generated">
            <a:extLst>
              <a:ext uri="{FF2B5EF4-FFF2-40B4-BE49-F238E27FC236}">
                <a16:creationId xmlns:a16="http://schemas.microsoft.com/office/drawing/2014/main" id="{D20C8F7A-C497-45A8-9CFB-552AC1A47A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1556791"/>
            <a:ext cx="3017652" cy="4526479"/>
          </a:xfrm>
          <a:prstGeom prst="rect">
            <a:avLst/>
          </a:prstGeom>
          <a:ln w="28575">
            <a:solidFill>
              <a:srgbClr val="F1811A"/>
            </a:solidFill>
          </a:ln>
        </p:spPr>
      </p:pic>
      <p:sp>
        <p:nvSpPr>
          <p:cNvPr id="6" name="Rectangle 5">
            <a:extLst>
              <a:ext uri="{FF2B5EF4-FFF2-40B4-BE49-F238E27FC236}">
                <a16:creationId xmlns:a16="http://schemas.microsoft.com/office/drawing/2014/main" id="{168B179F-CDE5-4F0E-AE40-6B465C71AAD6}"/>
              </a:ext>
            </a:extLst>
          </p:cNvPr>
          <p:cNvSpPr/>
          <p:nvPr/>
        </p:nvSpPr>
        <p:spPr>
          <a:xfrm>
            <a:off x="3773228" y="1537906"/>
            <a:ext cx="4616038" cy="4555390"/>
          </a:xfrm>
          <a:prstGeom prst="rect">
            <a:avLst/>
          </a:prstGeom>
          <a:solidFill>
            <a:srgbClr val="F1811A"/>
          </a:solidFill>
          <a:ln w="28575">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lIns="180000" rIns="108000" rtlCol="0" anchor="ctr"/>
          <a:lstStyle/>
          <a:p>
            <a:r>
              <a:rPr lang="en-GB" dirty="0"/>
              <a:t>Some couples conceive a baby differently. Same-sex couples and some heterosexual couples are not able to conceive a </a:t>
            </a:r>
            <a:r>
              <a:rPr lang="en-GB" dirty="0" smtClean="0"/>
              <a:t>baby in </a:t>
            </a:r>
            <a:r>
              <a:rPr lang="en-GB" dirty="0"/>
              <a:t>this way. </a:t>
            </a:r>
          </a:p>
          <a:p>
            <a:endParaRPr lang="en-GB" dirty="0"/>
          </a:p>
          <a:p>
            <a:r>
              <a:rPr lang="en-GB" dirty="0"/>
              <a:t>Doctors can remove a female’s eggs from her body and the eggs can be fertilised with sperm outside of </a:t>
            </a:r>
            <a:r>
              <a:rPr lang="en-GB" dirty="0" smtClean="0"/>
              <a:t>the </a:t>
            </a:r>
            <a:r>
              <a:rPr lang="en-GB" dirty="0"/>
              <a:t>body. </a:t>
            </a:r>
          </a:p>
          <a:p>
            <a:endParaRPr lang="en-GB" dirty="0"/>
          </a:p>
          <a:p>
            <a:r>
              <a:rPr lang="en-GB" dirty="0"/>
              <a:t>Once an embryo has formed, the doctors can place it back inside the female’s uterus so she can continue the pregnancy until the baby is ready to be born.</a:t>
            </a:r>
          </a:p>
        </p:txBody>
      </p:sp>
    </p:spTree>
    <p:extLst>
      <p:ext uri="{BB962C8B-B14F-4D97-AF65-F5344CB8AC3E}">
        <p14:creationId xmlns:p14="http://schemas.microsoft.com/office/powerpoint/2010/main" val="387491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bg/>
                                          </p:spTgt>
                                        </p:tgtEl>
                                        <p:attrNameLst>
                                          <p:attrName>style.visibility</p:attrName>
                                        </p:attrNameLst>
                                      </p:cBhvr>
                                      <p:to>
                                        <p:strVal val="visible"/>
                                      </p:to>
                                    </p:set>
                                    <p:animEffect transition="in" filter="wipe(left)">
                                      <p:cBhvr>
                                        <p:cTn id="11" dur="500"/>
                                        <p:tgtEl>
                                          <p:spTgt spid="6">
                                            <p:bg/>
                                          </p:spTgt>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wipe(left)">
                                      <p:cBhvr>
                                        <p:cTn id="14" dur="500"/>
                                        <p:tgtEl>
                                          <p:spTgt spid="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wipe(left)">
                                      <p:cBhvr>
                                        <p:cTn id="19" dur="5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wipe(left)">
                                      <p:cBhvr>
                                        <p:cTn id="24"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From Conception to Birth</a:t>
            </a:r>
          </a:p>
        </p:txBody>
      </p:sp>
      <p:sp>
        <p:nvSpPr>
          <p:cNvPr id="3" name="Rectangle 2"/>
          <p:cNvSpPr/>
          <p:nvPr/>
        </p:nvSpPr>
        <p:spPr>
          <a:xfrm>
            <a:off x="755650" y="1412776"/>
            <a:ext cx="7632700" cy="646331"/>
          </a:xfrm>
          <a:prstGeom prst="rect">
            <a:avLst/>
          </a:prstGeom>
        </p:spPr>
        <p:txBody>
          <a:bodyPr wrap="square">
            <a:spAutoFit/>
          </a:bodyPr>
          <a:lstStyle/>
          <a:p>
            <a:pPr algn="ctr"/>
            <a:r>
              <a:rPr lang="en-GB" dirty="0"/>
              <a:t>Wow! From just two cells (a sperm and an egg) to 37.2 trillion cells in a human being!</a:t>
            </a:r>
          </a:p>
        </p:txBody>
      </p:sp>
      <p:pic>
        <p:nvPicPr>
          <p:cNvPr id="1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9632" y="2503228"/>
            <a:ext cx="1825834" cy="182522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5061" y="2344083"/>
            <a:ext cx="1593877" cy="2232911"/>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6312" y="2060848"/>
            <a:ext cx="1940064" cy="2707233"/>
          </a:xfrm>
          <a:prstGeom prst="rect">
            <a:avLst/>
          </a:prstGeom>
        </p:spPr>
      </p:pic>
      <p:sp>
        <p:nvSpPr>
          <p:cNvPr id="12" name="Rectangle 11"/>
          <p:cNvSpPr/>
          <p:nvPr/>
        </p:nvSpPr>
        <p:spPr>
          <a:xfrm>
            <a:off x="1740501" y="4784105"/>
            <a:ext cx="864096" cy="369332"/>
          </a:xfrm>
          <a:prstGeom prst="rect">
            <a:avLst/>
          </a:prstGeom>
        </p:spPr>
        <p:txBody>
          <a:bodyPr wrap="square">
            <a:spAutoFit/>
          </a:bodyPr>
          <a:lstStyle/>
          <a:p>
            <a:pPr algn="ctr"/>
            <a:r>
              <a:rPr lang="en-GB" dirty="0"/>
              <a:t>zygote</a:t>
            </a:r>
          </a:p>
        </p:txBody>
      </p:sp>
      <p:sp>
        <p:nvSpPr>
          <p:cNvPr id="13" name="Rectangle 12"/>
          <p:cNvSpPr/>
          <p:nvPr/>
        </p:nvSpPr>
        <p:spPr>
          <a:xfrm>
            <a:off x="4065298" y="4784105"/>
            <a:ext cx="1012877" cy="369332"/>
          </a:xfrm>
          <a:prstGeom prst="rect">
            <a:avLst/>
          </a:prstGeom>
        </p:spPr>
        <p:txBody>
          <a:bodyPr wrap="square">
            <a:spAutoFit/>
          </a:bodyPr>
          <a:lstStyle/>
          <a:p>
            <a:pPr algn="ctr"/>
            <a:r>
              <a:rPr lang="en-GB" dirty="0"/>
              <a:t>embryo</a:t>
            </a:r>
          </a:p>
        </p:txBody>
      </p:sp>
      <p:sp>
        <p:nvSpPr>
          <p:cNvPr id="15" name="Rectangle 14"/>
          <p:cNvSpPr/>
          <p:nvPr/>
        </p:nvSpPr>
        <p:spPr>
          <a:xfrm>
            <a:off x="6554296" y="4797446"/>
            <a:ext cx="864096" cy="369332"/>
          </a:xfrm>
          <a:prstGeom prst="rect">
            <a:avLst/>
          </a:prstGeom>
        </p:spPr>
        <p:txBody>
          <a:bodyPr wrap="square">
            <a:spAutoFit/>
          </a:bodyPr>
          <a:lstStyle/>
          <a:p>
            <a:pPr algn="ctr"/>
            <a:r>
              <a:rPr lang="en-GB" dirty="0"/>
              <a:t>foetus</a:t>
            </a:r>
          </a:p>
        </p:txBody>
      </p:sp>
      <p:sp>
        <p:nvSpPr>
          <p:cNvPr id="16" name="Rectangle 15"/>
          <p:cNvSpPr/>
          <p:nvPr/>
        </p:nvSpPr>
        <p:spPr>
          <a:xfrm>
            <a:off x="755651" y="5373216"/>
            <a:ext cx="7632700" cy="792088"/>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The rate of growth is extremely rapid. The egg cell measures 0.12mm in diameter and a </a:t>
            </a:r>
            <a:r>
              <a:rPr lang="en-GB" dirty="0" err="1"/>
              <a:t>newborn</a:t>
            </a:r>
            <a:r>
              <a:rPr lang="en-GB" dirty="0"/>
              <a:t> baby is approximately 50cm. </a:t>
            </a:r>
          </a:p>
        </p:txBody>
      </p:sp>
    </p:spTree>
    <p:extLst>
      <p:ext uri="{BB962C8B-B14F-4D97-AF65-F5344CB8AC3E}">
        <p14:creationId xmlns:p14="http://schemas.microsoft.com/office/powerpoint/2010/main" val="3502235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1000"/>
                            </p:stCondLst>
                            <p:childTnLst>
                              <p:par>
                                <p:cTn id="21" presetID="10" presetClass="entr" presetSubtype="0" fill="hold" grpId="0" nodeType="afterEffect">
                                  <p:stCondLst>
                                    <p:cond delay="50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000"/>
                            </p:stCondLst>
                            <p:childTnLst>
                              <p:par>
                                <p:cTn id="28" presetID="10" presetClass="entr" presetSubtype="0" fill="hold" grpId="0" nodeType="after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3" grpId="0"/>
      <p:bldP spid="15" grpId="0"/>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412776"/>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Media, such as pop songs and television programmes, would have us believe that everyone is having sex and that being ‘sexy’ is </a:t>
            </a:r>
            <a:br>
              <a:rPr lang="en-GB" altLang="en-US" dirty="0"/>
            </a:br>
            <a:r>
              <a:rPr lang="en-GB" altLang="en-US" dirty="0"/>
              <a:t>really important!</a:t>
            </a:r>
          </a:p>
        </p:txBody>
      </p:sp>
      <p:pic>
        <p:nvPicPr>
          <p:cNvPr id="20484"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4437112"/>
            <a:ext cx="489647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As you go through puberty and your body and emotions change, you may start to feel sexually attracted to others. </a:t>
            </a:r>
          </a:p>
        </p:txBody>
      </p:sp>
      <p:sp>
        <p:nvSpPr>
          <p:cNvPr id="9" name="Rectangle 8"/>
          <p:cNvSpPr/>
          <p:nvPr/>
        </p:nvSpPr>
        <p:spPr>
          <a:xfrm>
            <a:off x="755650" y="2420888"/>
            <a:ext cx="7632699" cy="1114425"/>
          </a:xfrm>
          <a:prstGeom prst="rect">
            <a:avLst/>
          </a:prstGeom>
          <a:solidFill>
            <a:srgbClr val="EF821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t>In reality, this is not the case. Two people, who are 16 or over, may decide to have sexual intercourse if they are attracted to one another and both feel ready to be physically close in this way</a:t>
            </a:r>
            <a:r>
              <a:rPr lang="en-GB" dirty="0" smtClean="0"/>
              <a:t>.</a:t>
            </a:r>
            <a:endParaRPr lang="en-GB" dirty="0"/>
          </a:p>
        </p:txBody>
      </p:sp>
      <p:sp>
        <p:nvSpPr>
          <p:cNvPr id="10" name="Rectangle 9">
            <a:extLst>
              <a:ext uri="{FF2B5EF4-FFF2-40B4-BE49-F238E27FC236}">
                <a16:creationId xmlns:a16="http://schemas.microsoft.com/office/drawing/2014/main" id="{9F8E25E1-7116-4548-B2E1-9182B9A2C6E0}"/>
              </a:ext>
            </a:extLst>
          </p:cNvPr>
          <p:cNvSpPr>
            <a:spLocks noChangeArrowheads="1"/>
          </p:cNvSpPr>
          <p:nvPr/>
        </p:nvSpPr>
        <p:spPr bwMode="auto">
          <a:xfrm>
            <a:off x="767373" y="3883114"/>
            <a:ext cx="489647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dirty="0" smtClean="0"/>
              <a:t>Having </a:t>
            </a:r>
            <a:r>
              <a:rPr lang="en-GB" dirty="0"/>
              <a:t>a ‘crush’ on someone or fancying them is </a:t>
            </a:r>
            <a:r>
              <a:rPr lang="en-GB" dirty="0" smtClean="0"/>
              <a:t>normal. </a:t>
            </a:r>
            <a:r>
              <a:rPr lang="en-GB" altLang="en-US" dirty="0" smtClean="0"/>
              <a:t>It </a:t>
            </a:r>
            <a:r>
              <a:rPr lang="en-GB" altLang="en-US" dirty="0"/>
              <a:t>might be someone you think is good looking or who you admire. It might be someone you know or someone you have never met (like a celebrity). It doesn’t mean you love them and it doesn’t mean you want to have sex with them.</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21282">
            <a:off x="5441571" y="4050782"/>
            <a:ext cx="3298858" cy="186581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8"/>
                                        </p:tgtEl>
                                      </p:cBhvr>
                                    </p:animEffect>
                                    <p:set>
                                      <p:cBhvr>
                                        <p:cTn id="21" dur="1" fill="hold">
                                          <p:stCondLst>
                                            <p:cond delay="499"/>
                                          </p:stCondLst>
                                        </p:cTn>
                                        <p:tgtEl>
                                          <p:spTgt spid="8"/>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8" grpId="1"/>
      <p:bldP spid="9" grpId="0" animBg="1"/>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2438" y="479425"/>
            <a:ext cx="8220075" cy="993775"/>
          </a:xfrm>
        </p:spPr>
        <p:txBody>
          <a:bodyPr/>
          <a:lstStyle/>
          <a:p>
            <a:r>
              <a:rPr lang="en-GB" altLang="en-US" sz="3600" dirty="0"/>
              <a:t>Let’s Talk About Sex </a:t>
            </a:r>
          </a:p>
        </p:txBody>
      </p:sp>
      <p:sp>
        <p:nvSpPr>
          <p:cNvPr id="3" name="Rectangle 2"/>
          <p:cNvSpPr>
            <a:spLocks noChangeArrowheads="1"/>
          </p:cNvSpPr>
          <p:nvPr/>
        </p:nvSpPr>
        <p:spPr bwMode="auto">
          <a:xfrm>
            <a:off x="755650" y="1412776"/>
            <a:ext cx="76438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Sexual intercourse is also necessary for reproduction (in other animals, as well as humans). It is how the sperm meets the egg, as you might remember from other lessons.</a:t>
            </a:r>
          </a:p>
        </p:txBody>
      </p:sp>
      <p:sp>
        <p:nvSpPr>
          <p:cNvPr id="8" name="Rectangle 7"/>
          <p:cNvSpPr>
            <a:spLocks noChangeArrowheads="1"/>
          </p:cNvSpPr>
          <p:nvPr/>
        </p:nvSpPr>
        <p:spPr bwMode="auto">
          <a:xfrm>
            <a:off x="746125" y="3990875"/>
            <a:ext cx="382587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Contraception methods include condoms, which the man wears on his penis to catch the sperm, or a pill that a woman takes to prevent her ovaries from releasing an egg. If there is no egg to be fertilised, the woman can’t get pregnant.</a:t>
            </a:r>
          </a:p>
        </p:txBody>
      </p:sp>
      <p:sp>
        <p:nvSpPr>
          <p:cNvPr id="9" name="Rectangle 8"/>
          <p:cNvSpPr/>
          <p:nvPr/>
        </p:nvSpPr>
        <p:spPr>
          <a:xfrm>
            <a:off x="755576" y="2564904"/>
            <a:ext cx="7632700" cy="132397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Although sexual intercourse doesn’t always mean that a baby will be conceived (made), it might. If a heterosexual couple want to have sex but do not want to make a baby, they can use contraception to stop the female becoming pregnant.</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59338" y="3644900"/>
            <a:ext cx="1766887"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451725" y="3716338"/>
            <a:ext cx="649288"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91138" y="5310188"/>
            <a:ext cx="2160587"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34554" y="2847969"/>
            <a:ext cx="4329931" cy="358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Whole Class"/>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border" descr="A flat screen television&#10;&#10;Description automatically generated">
            <a:extLst>
              <a:ext uri="{FF2B5EF4-FFF2-40B4-BE49-F238E27FC236}">
                <a16:creationId xmlns:a16="http://schemas.microsoft.com/office/drawing/2014/main" id="{3169BD45-A0B7-46ED-87E1-3ECB4AB599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nodeType="withGroup">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nodeType="afterGroup">
                            <p:stCondLst>
                              <p:cond delay="500"/>
                            </p:stCondLst>
                            <p:childTnLst>
                              <p:par>
                                <p:cTn id="26" presetID="10"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par>
                          <p:cTn id="29" fill="hold" nodeType="afterGroup">
                            <p:stCondLst>
                              <p:cond delay="1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nodeType="afterGroup">
                            <p:stCondLst>
                              <p:cond delay="1500"/>
                            </p:stCondLst>
                            <p:childTnLst>
                              <p:par>
                                <p:cTn id="34" presetID="10"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55650" y="3924300"/>
            <a:ext cx="7632700" cy="238442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3312000" bIns="108000" anchor="ctr"/>
          <a:lstStyle/>
          <a:p>
            <a:pPr eaLnBrk="1" fontAlgn="auto" hangingPunct="1">
              <a:spcBef>
                <a:spcPts val="0"/>
              </a:spcBef>
              <a:spcAft>
                <a:spcPts val="0"/>
              </a:spcAft>
              <a:defRPr/>
            </a:pPr>
            <a:r>
              <a:rPr lang="en-GB" dirty="0"/>
              <a:t>Using contraception, such as a condom, prevents an infection being passed from one person to another when they have sex. Not all forms of contraception protect against these diseases though. For example, the contraceptive pill would not protect someone from sharing an infection with their partner.</a:t>
            </a:r>
          </a:p>
        </p:txBody>
      </p:sp>
      <p:sp>
        <p:nvSpPr>
          <p:cNvPr id="22531"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68350" y="1604963"/>
            <a:ext cx="65405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Just as we can share germs by sharing a drink with someone or by sneezing near them, infections can be passed from one person to another through sexual intercourse – this happens through bodily fluids, such as sperm.</a:t>
            </a:r>
          </a:p>
        </p:txBody>
      </p:sp>
      <p:pic>
        <p:nvPicPr>
          <p:cNvPr id="22533"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8350" y="2997200"/>
            <a:ext cx="7620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r>
              <a:rPr lang="en-GB" altLang="en-US" dirty="0"/>
              <a:t>There are several sexually transmitted infections (commonly known as STIs). Some can be very serious and make people very ill.</a:t>
            </a:r>
          </a:p>
        </p:txBody>
      </p:sp>
      <p:grpSp>
        <p:nvGrpSpPr>
          <p:cNvPr id="9" name="Group 8"/>
          <p:cNvGrpSpPr>
            <a:grpSpLocks/>
          </p:cNvGrpSpPr>
          <p:nvPr/>
        </p:nvGrpSpPr>
        <p:grpSpPr bwMode="auto">
          <a:xfrm>
            <a:off x="4787900" y="3716338"/>
            <a:ext cx="3884613" cy="2595562"/>
            <a:chOff x="4788024" y="3716599"/>
            <a:chExt cx="3884463" cy="2595172"/>
          </a:xfrm>
        </p:grpSpPr>
        <p:pic>
          <p:nvPicPr>
            <p:cNvPr id="22537"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88024" y="3716599"/>
              <a:ext cx="2828457" cy="259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35249" y="3822923"/>
              <a:ext cx="2537238" cy="2486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042150" y="1533525"/>
            <a:ext cx="102235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500"/>
                                        <p:tgtEl>
                                          <p:spTgt spid="4">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right)">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660707" y="4922368"/>
            <a:ext cx="6892618" cy="136683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anchor="ctr"/>
          <a:lstStyle/>
          <a:p>
            <a:pPr eaLnBrk="1" fontAlgn="auto" hangingPunct="1">
              <a:spcBef>
                <a:spcPts val="0"/>
              </a:spcBef>
              <a:spcAft>
                <a:spcPts val="0"/>
              </a:spcAft>
              <a:defRPr/>
            </a:pPr>
            <a:r>
              <a:rPr lang="en-GB" dirty="0"/>
              <a:t>Taking care and making sensible choices in a sexual relationship is called having ‘safe sex’. This includes being able to say ‘no’ to something you don’t want to do, even if you love the other person.</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660707" y="1628540"/>
            <a:ext cx="4689475" cy="313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Looking after your body and protecting yourself against sexually transmitted infections (STIs) is an important part of staying safe and healthy when you </a:t>
            </a:r>
            <a:br>
              <a:rPr lang="en-GB" altLang="en-US" dirty="0"/>
            </a:br>
            <a:r>
              <a:rPr lang="en-GB" altLang="en-US" dirty="0"/>
              <a:t>are older.</a:t>
            </a:r>
          </a:p>
          <a:p>
            <a:pPr eaLnBrk="1" hangingPunct="1"/>
            <a:endParaRPr lang="en-GB" altLang="en-US" dirty="0"/>
          </a:p>
          <a:p>
            <a:r>
              <a:rPr lang="en-GB" altLang="en-US" dirty="0"/>
              <a:t>You wouldn’t know by looking at someone if they had an STI. They may not even know themselves! Knowing the other person very well and trusting them is as important as using </a:t>
            </a:r>
            <a:r>
              <a:rPr lang="en-GB" dirty="0"/>
              <a:t>protection (e.g. a condom)</a:t>
            </a:r>
            <a:r>
              <a:rPr lang="en-GB" altLang="en-US" dirty="0"/>
              <a:t>.</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80919" y="1153046"/>
            <a:ext cx="1592263"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69402" y="3888131"/>
            <a:ext cx="1081087"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225939" y="1985988"/>
            <a:ext cx="1096963"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30082" y="2217836"/>
            <a:ext cx="1227411" cy="2160409"/>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73182" y="4156173"/>
            <a:ext cx="1385991" cy="21845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right)">
                                      <p:cBhvr>
                                        <p:cTn id="30" dur="500"/>
                                        <p:tgtEl>
                                          <p:spTgt spid="19"/>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746125" y="5229200"/>
            <a:ext cx="7642225" cy="935509"/>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It's never your fault if somebody touches you in a way that makes you feel uncomfortable and it's very important that you tell someone so that they can help to keep you safe.</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12776"/>
            <a:ext cx="76422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Staying safe also refers to being in charge of what happens to your body. Your body is your own and no one else can touch it without </a:t>
            </a:r>
            <a:br>
              <a:rPr lang="en-GB" altLang="en-US" dirty="0"/>
            </a:br>
            <a:r>
              <a:rPr lang="en-GB" altLang="en-US" dirty="0"/>
              <a:t>your consent.</a:t>
            </a:r>
          </a:p>
        </p:txBody>
      </p:sp>
      <p:pic>
        <p:nvPicPr>
          <p:cNvPr id="23557"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46125" y="2348880"/>
            <a:ext cx="7642225" cy="2736304"/>
            <a:chOff x="746125" y="2492896"/>
            <a:chExt cx="7642225" cy="2736304"/>
          </a:xfrm>
          <a:solidFill>
            <a:srgbClr val="85BD33"/>
          </a:solidFill>
        </p:grpSpPr>
        <p:sp>
          <p:nvSpPr>
            <p:cNvPr id="4" name="Rectangle 3"/>
            <p:cNvSpPr/>
            <p:nvPr/>
          </p:nvSpPr>
          <p:spPr>
            <a:xfrm>
              <a:off x="746125" y="2492896"/>
              <a:ext cx="7642225" cy="273630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68350" y="2556428"/>
              <a:ext cx="4451722" cy="2585323"/>
            </a:xfrm>
            <a:prstGeom prst="rect">
              <a:avLst/>
            </a:prstGeom>
            <a:grpFill/>
          </p:spPr>
          <p:txBody>
            <a:bodyPr wrap="square">
              <a:spAutoFit/>
            </a:bodyPr>
            <a:lstStyle/>
            <a:p>
              <a:pPr eaLnBrk="1" hangingPunct="1"/>
              <a:r>
                <a:rPr lang="en-GB" altLang="en-US" dirty="0">
                  <a:solidFill>
                    <a:schemeClr val="bg1"/>
                  </a:solidFill>
                </a:rPr>
                <a:t>Some parts of our </a:t>
              </a:r>
              <a:r>
                <a:rPr lang="en-GB" altLang="en-US" dirty="0" smtClean="0">
                  <a:solidFill>
                    <a:schemeClr val="bg1"/>
                  </a:solidFill>
                </a:rPr>
                <a:t>body </a:t>
              </a:r>
              <a:r>
                <a:rPr lang="en-GB" altLang="en-US" dirty="0">
                  <a:solidFill>
                    <a:schemeClr val="bg1"/>
                  </a:solidFill>
                </a:rPr>
                <a:t>are private, such as the genitals and the mouth. If someone ever tries to touch you in a place on your body that you are not comfortable with, or in a way that does not feel right, you must tell them to stop, say it is not appropriate and push them away. You should then tell a trusted adult straight away so that it doesn't happen again. </a:t>
              </a:r>
            </a:p>
          </p:txBody>
        </p:sp>
      </p:grpSp>
      <p:grpSp>
        <p:nvGrpSpPr>
          <p:cNvPr id="11" name="Group 10"/>
          <p:cNvGrpSpPr/>
          <p:nvPr/>
        </p:nvGrpSpPr>
        <p:grpSpPr>
          <a:xfrm>
            <a:off x="6216629" y="2204864"/>
            <a:ext cx="1534132" cy="1411475"/>
            <a:chOff x="5988128" y="2394096"/>
            <a:chExt cx="1513989" cy="1392943"/>
          </a:xfrm>
        </p:grpSpPr>
        <p:sp>
          <p:nvSpPr>
            <p:cNvPr id="9" name="Rectangle 8"/>
            <p:cNvSpPr/>
            <p:nvPr/>
          </p:nvSpPr>
          <p:spPr>
            <a:xfrm>
              <a:off x="5988128" y="2394097"/>
              <a:ext cx="1513989" cy="1392942"/>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37396" y="2394096"/>
              <a:ext cx="1381781" cy="1392943"/>
            </a:xfrm>
            <a:prstGeom prst="roundRect">
              <a:avLst/>
            </a:prstGeom>
          </p:spPr>
        </p:pic>
      </p:grpSp>
      <p:grpSp>
        <p:nvGrpSpPr>
          <p:cNvPr id="13" name="Group 12"/>
          <p:cNvGrpSpPr/>
          <p:nvPr/>
        </p:nvGrpSpPr>
        <p:grpSpPr>
          <a:xfrm>
            <a:off x="5034942" y="3573016"/>
            <a:ext cx="1553282" cy="1553281"/>
            <a:chOff x="4943595" y="3675919"/>
            <a:chExt cx="1553282" cy="1553281"/>
          </a:xfrm>
        </p:grpSpPr>
        <p:sp>
          <p:nvSpPr>
            <p:cNvPr id="12" name="Oval 11"/>
            <p:cNvSpPr/>
            <p:nvPr/>
          </p:nvSpPr>
          <p:spPr>
            <a:xfrm>
              <a:off x="4955151" y="3683588"/>
              <a:ext cx="1530171" cy="1530171"/>
            </a:xfrm>
            <a:prstGeom prst="ellipse">
              <a:avLst/>
            </a:prstGeom>
            <a:solidFill>
              <a:srgbClr val="C808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4" cstate="screen">
              <a:extLst>
                <a:ext uri="{28A0092B-C50C-407E-A947-70E740481C1C}">
                  <a14:useLocalDpi xmlns:a14="http://schemas.microsoft.com/office/drawing/2010/main"/>
                </a:ext>
              </a:extLst>
            </a:blip>
            <a:srcRect t="-5140"/>
            <a:stretch/>
          </p:blipFill>
          <p:spPr>
            <a:xfrm>
              <a:off x="4943595" y="3675919"/>
              <a:ext cx="1553282" cy="1553281"/>
            </a:xfrm>
            <a:prstGeom prst="ellipse">
              <a:avLst/>
            </a:prstGeom>
          </p:spPr>
        </p:pic>
      </p:grpSp>
      <p:grpSp>
        <p:nvGrpSpPr>
          <p:cNvPr id="10" name="Group 9"/>
          <p:cNvGrpSpPr/>
          <p:nvPr/>
        </p:nvGrpSpPr>
        <p:grpSpPr>
          <a:xfrm>
            <a:off x="6898455" y="3789040"/>
            <a:ext cx="1561977" cy="1471565"/>
            <a:chOff x="6718299" y="3917617"/>
            <a:chExt cx="1440160" cy="1356799"/>
          </a:xfrm>
        </p:grpSpPr>
        <p:sp>
          <p:nvSpPr>
            <p:cNvPr id="18" name="Rectangle 17"/>
            <p:cNvSpPr/>
            <p:nvPr/>
          </p:nvSpPr>
          <p:spPr>
            <a:xfrm>
              <a:off x="6718299" y="3917617"/>
              <a:ext cx="1440160" cy="135679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51758" y="3917617"/>
              <a:ext cx="1356799" cy="1356799"/>
            </a:xfrm>
            <a:prstGeom prst="roundRect">
              <a:avLst/>
            </a:prstGeom>
          </p:spPr>
        </p:pic>
      </p:grpSp>
    </p:spTree>
    <p:extLst>
      <p:ext uri="{BB962C8B-B14F-4D97-AF65-F5344CB8AC3E}">
        <p14:creationId xmlns:p14="http://schemas.microsoft.com/office/powerpoint/2010/main" val="418164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5004048" y="1550738"/>
            <a:ext cx="3312368" cy="4684339"/>
            <a:chOff x="5004048" y="1550738"/>
            <a:chExt cx="3312368" cy="4684339"/>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04048" y="1550738"/>
              <a:ext cx="3312368" cy="4684339"/>
            </a:xfrm>
            <a:prstGeom prst="rect">
              <a:avLst/>
            </a:prstGeom>
          </p:spPr>
        </p:pic>
        <p:sp>
          <p:nvSpPr>
            <p:cNvPr id="15" name="Rounded Rectangle 14"/>
            <p:cNvSpPr/>
            <p:nvPr/>
          </p:nvSpPr>
          <p:spPr>
            <a:xfrm>
              <a:off x="5580112" y="2204864"/>
              <a:ext cx="2160240" cy="3312368"/>
            </a:xfrm>
            <a:prstGeom prst="roundRect">
              <a:avLst>
                <a:gd name="adj" fmla="val 2166"/>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 name="Rectangle 16"/>
          <p:cNvSpPr/>
          <p:nvPr/>
        </p:nvSpPr>
        <p:spPr>
          <a:xfrm>
            <a:off x="5800632" y="2642989"/>
            <a:ext cx="1738207" cy="50658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66424" y="3502938"/>
            <a:ext cx="3929031" cy="261134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t>Some children phone </a:t>
            </a:r>
            <a:r>
              <a:rPr lang="en-GB" dirty="0" err="1"/>
              <a:t>Childline</a:t>
            </a:r>
            <a:r>
              <a:rPr lang="en-GB" dirty="0"/>
              <a:t> on </a:t>
            </a:r>
            <a:r>
              <a:rPr lang="en-GB" b="1" dirty="0"/>
              <a:t>0800 1111 </a:t>
            </a:r>
            <a:r>
              <a:rPr lang="en-GB" dirty="0"/>
              <a:t>when they need to talk about something that has happened. When children call this number, a person answers whom they can trust. </a:t>
            </a:r>
            <a:r>
              <a:rPr lang="en-GB" dirty="0" smtClean="0"/>
              <a:t>By </a:t>
            </a:r>
            <a:r>
              <a:rPr lang="en-GB" dirty="0"/>
              <a:t>calling </a:t>
            </a:r>
            <a:r>
              <a:rPr lang="en-GB" dirty="0" err="1"/>
              <a:t>Childline</a:t>
            </a:r>
            <a:r>
              <a:rPr lang="en-GB" dirty="0"/>
              <a:t>, they </a:t>
            </a:r>
            <a:r>
              <a:rPr lang="en-GB" dirty="0" smtClean="0"/>
              <a:t>can get </a:t>
            </a:r>
            <a:r>
              <a:rPr lang="en-GB" dirty="0"/>
              <a:t>the support and advice they need to report or deal with whatever has happened.</a:t>
            </a:r>
          </a:p>
        </p:txBody>
      </p:sp>
      <p:sp>
        <p:nvSpPr>
          <p:cNvPr id="23555" name="Title 1"/>
          <p:cNvSpPr>
            <a:spLocks noGrp="1"/>
          </p:cNvSpPr>
          <p:nvPr>
            <p:ph type="title"/>
          </p:nvPr>
        </p:nvSpPr>
        <p:spPr>
          <a:xfrm>
            <a:off x="452438" y="479425"/>
            <a:ext cx="8220075" cy="993775"/>
          </a:xfrm>
        </p:spPr>
        <p:txBody>
          <a:bodyPr/>
          <a:lstStyle/>
          <a:p>
            <a:r>
              <a:rPr lang="en-GB" altLang="en-US" sz="3600"/>
              <a:t>Staying Safe and Healthy</a:t>
            </a:r>
          </a:p>
        </p:txBody>
      </p:sp>
      <p:sp>
        <p:nvSpPr>
          <p:cNvPr id="3" name="Rectangle 2"/>
          <p:cNvSpPr>
            <a:spLocks noChangeArrowheads="1"/>
          </p:cNvSpPr>
          <p:nvPr/>
        </p:nvSpPr>
        <p:spPr bwMode="auto">
          <a:xfrm>
            <a:off x="746125" y="1471613"/>
            <a:ext cx="3929031"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It can be difficult to speak up sometimes when we don't feel safe or when someone has made us feel uncomfortable. Being brave enough to speak up takes a lot of courage but it's really important that we do, so that someone can help.</a:t>
            </a:r>
          </a:p>
        </p:txBody>
      </p:sp>
      <p:pic>
        <p:nvPicPr>
          <p:cNvPr id="23557" name="Whole Class"/>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5800633"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21" name="Oval 20"/>
          <p:cNvSpPr/>
          <p:nvPr/>
        </p:nvSpPr>
        <p:spPr>
          <a:xfrm>
            <a:off x="6449670"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
        <p:nvSpPr>
          <p:cNvPr id="22" name="Oval 21"/>
          <p:cNvSpPr/>
          <p:nvPr/>
        </p:nvSpPr>
        <p:spPr>
          <a:xfrm>
            <a:off x="7123232" y="3409625"/>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3</a:t>
            </a:r>
          </a:p>
        </p:txBody>
      </p:sp>
      <p:sp>
        <p:nvSpPr>
          <p:cNvPr id="23" name="Oval 22"/>
          <p:cNvSpPr/>
          <p:nvPr/>
        </p:nvSpPr>
        <p:spPr>
          <a:xfrm>
            <a:off x="5800633"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4</a:t>
            </a:r>
          </a:p>
        </p:txBody>
      </p:sp>
      <p:sp>
        <p:nvSpPr>
          <p:cNvPr id="24" name="Oval 23"/>
          <p:cNvSpPr/>
          <p:nvPr/>
        </p:nvSpPr>
        <p:spPr>
          <a:xfrm>
            <a:off x="6449670"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5</a:t>
            </a:r>
          </a:p>
        </p:txBody>
      </p:sp>
      <p:sp>
        <p:nvSpPr>
          <p:cNvPr id="25" name="Oval 24"/>
          <p:cNvSpPr/>
          <p:nvPr/>
        </p:nvSpPr>
        <p:spPr>
          <a:xfrm>
            <a:off x="7123232" y="3921141"/>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6</a:t>
            </a:r>
          </a:p>
        </p:txBody>
      </p:sp>
      <p:sp>
        <p:nvSpPr>
          <p:cNvPr id="26" name="Oval 25"/>
          <p:cNvSpPr/>
          <p:nvPr/>
        </p:nvSpPr>
        <p:spPr>
          <a:xfrm>
            <a:off x="5800633"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7</a:t>
            </a:r>
          </a:p>
        </p:txBody>
      </p:sp>
      <p:sp>
        <p:nvSpPr>
          <p:cNvPr id="27" name="Oval 26"/>
          <p:cNvSpPr/>
          <p:nvPr/>
        </p:nvSpPr>
        <p:spPr>
          <a:xfrm>
            <a:off x="6449670"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8</a:t>
            </a:r>
          </a:p>
        </p:txBody>
      </p:sp>
      <p:sp>
        <p:nvSpPr>
          <p:cNvPr id="28" name="Oval 27"/>
          <p:cNvSpPr/>
          <p:nvPr/>
        </p:nvSpPr>
        <p:spPr>
          <a:xfrm>
            <a:off x="7123232" y="4432657"/>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9</a:t>
            </a:r>
          </a:p>
        </p:txBody>
      </p:sp>
      <p:sp>
        <p:nvSpPr>
          <p:cNvPr id="29" name="Oval 28"/>
          <p:cNvSpPr/>
          <p:nvPr/>
        </p:nvSpPr>
        <p:spPr>
          <a:xfrm>
            <a:off x="5782263"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30" name="Oval 29"/>
          <p:cNvSpPr/>
          <p:nvPr/>
        </p:nvSpPr>
        <p:spPr>
          <a:xfrm>
            <a:off x="6449670"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0</a:t>
            </a:r>
          </a:p>
        </p:txBody>
      </p:sp>
      <p:sp>
        <p:nvSpPr>
          <p:cNvPr id="31" name="Oval 30"/>
          <p:cNvSpPr/>
          <p:nvPr/>
        </p:nvSpPr>
        <p:spPr>
          <a:xfrm>
            <a:off x="7104862" y="4939238"/>
            <a:ext cx="433978" cy="433978"/>
          </a:xfrm>
          <a:prstGeom prst="ellipse">
            <a:avLst/>
          </a:prstGeom>
          <a:solidFill>
            <a:srgbClr val="8D358B"/>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t>
            </a:r>
          </a:p>
        </p:txBody>
      </p:sp>
      <p:sp>
        <p:nvSpPr>
          <p:cNvPr id="23552" name="Rectangle 23551"/>
          <p:cNvSpPr/>
          <p:nvPr/>
        </p:nvSpPr>
        <p:spPr>
          <a:xfrm>
            <a:off x="5831856" y="2662615"/>
            <a:ext cx="314813" cy="461665"/>
          </a:xfrm>
          <a:prstGeom prst="rect">
            <a:avLst/>
          </a:prstGeom>
        </p:spPr>
        <p:txBody>
          <a:bodyPr wrap="square">
            <a:spAutoFit/>
          </a:bodyPr>
          <a:lstStyle/>
          <a:p>
            <a:r>
              <a:rPr lang="en-GB" sz="2400" b="1" dirty="0"/>
              <a:t>0</a:t>
            </a:r>
          </a:p>
        </p:txBody>
      </p:sp>
      <p:sp>
        <p:nvSpPr>
          <p:cNvPr id="38" name="Rectangle 37"/>
          <p:cNvSpPr/>
          <p:nvPr/>
        </p:nvSpPr>
        <p:spPr>
          <a:xfrm>
            <a:off x="6019342" y="2662615"/>
            <a:ext cx="314813" cy="461665"/>
          </a:xfrm>
          <a:prstGeom prst="rect">
            <a:avLst/>
          </a:prstGeom>
        </p:spPr>
        <p:txBody>
          <a:bodyPr wrap="square">
            <a:spAutoFit/>
          </a:bodyPr>
          <a:lstStyle/>
          <a:p>
            <a:r>
              <a:rPr lang="en-GB" sz="2400" b="1" dirty="0"/>
              <a:t>8</a:t>
            </a:r>
          </a:p>
        </p:txBody>
      </p:sp>
      <p:sp>
        <p:nvSpPr>
          <p:cNvPr id="39" name="Rectangle 38"/>
          <p:cNvSpPr/>
          <p:nvPr/>
        </p:nvSpPr>
        <p:spPr>
          <a:xfrm>
            <a:off x="6391343" y="2662615"/>
            <a:ext cx="314813" cy="461665"/>
          </a:xfrm>
          <a:prstGeom prst="rect">
            <a:avLst/>
          </a:prstGeom>
        </p:spPr>
        <p:txBody>
          <a:bodyPr wrap="square">
            <a:spAutoFit/>
          </a:bodyPr>
          <a:lstStyle/>
          <a:p>
            <a:r>
              <a:rPr lang="en-GB" sz="2400" b="1" dirty="0"/>
              <a:t>0</a:t>
            </a:r>
          </a:p>
        </p:txBody>
      </p:sp>
      <p:sp>
        <p:nvSpPr>
          <p:cNvPr id="40" name="Rectangle 39"/>
          <p:cNvSpPr/>
          <p:nvPr/>
        </p:nvSpPr>
        <p:spPr>
          <a:xfrm>
            <a:off x="6197054" y="2662615"/>
            <a:ext cx="314813" cy="461665"/>
          </a:xfrm>
          <a:prstGeom prst="rect">
            <a:avLst/>
          </a:prstGeom>
        </p:spPr>
        <p:txBody>
          <a:bodyPr wrap="square">
            <a:spAutoFit/>
          </a:bodyPr>
          <a:lstStyle/>
          <a:p>
            <a:r>
              <a:rPr lang="en-GB" sz="2400" b="1" dirty="0"/>
              <a:t>0</a:t>
            </a:r>
          </a:p>
        </p:txBody>
      </p:sp>
      <p:sp>
        <p:nvSpPr>
          <p:cNvPr id="41" name="Rectangle 40"/>
          <p:cNvSpPr/>
          <p:nvPr/>
        </p:nvSpPr>
        <p:spPr>
          <a:xfrm>
            <a:off x="7066000" y="2655900"/>
            <a:ext cx="314813" cy="461665"/>
          </a:xfrm>
          <a:prstGeom prst="rect">
            <a:avLst/>
          </a:prstGeom>
        </p:spPr>
        <p:txBody>
          <a:bodyPr wrap="square">
            <a:spAutoFit/>
          </a:bodyPr>
          <a:lstStyle/>
          <a:p>
            <a:r>
              <a:rPr lang="en-GB" sz="2400" b="1" dirty="0"/>
              <a:t>1</a:t>
            </a:r>
          </a:p>
        </p:txBody>
      </p:sp>
      <p:sp>
        <p:nvSpPr>
          <p:cNvPr id="42" name="Rectangle 41"/>
          <p:cNvSpPr/>
          <p:nvPr/>
        </p:nvSpPr>
        <p:spPr>
          <a:xfrm>
            <a:off x="6876749" y="2655900"/>
            <a:ext cx="314813" cy="461665"/>
          </a:xfrm>
          <a:prstGeom prst="rect">
            <a:avLst/>
          </a:prstGeom>
        </p:spPr>
        <p:txBody>
          <a:bodyPr wrap="square">
            <a:spAutoFit/>
          </a:bodyPr>
          <a:lstStyle/>
          <a:p>
            <a:r>
              <a:rPr lang="en-GB" sz="2400" b="1" dirty="0"/>
              <a:t>1</a:t>
            </a:r>
          </a:p>
        </p:txBody>
      </p:sp>
      <p:sp>
        <p:nvSpPr>
          <p:cNvPr id="43" name="Rectangle 42"/>
          <p:cNvSpPr/>
          <p:nvPr/>
        </p:nvSpPr>
        <p:spPr>
          <a:xfrm>
            <a:off x="6687498" y="2655900"/>
            <a:ext cx="314813" cy="461665"/>
          </a:xfrm>
          <a:prstGeom prst="rect">
            <a:avLst/>
          </a:prstGeom>
        </p:spPr>
        <p:txBody>
          <a:bodyPr wrap="square">
            <a:spAutoFit/>
          </a:bodyPr>
          <a:lstStyle/>
          <a:p>
            <a:r>
              <a:rPr lang="en-GB" sz="2400" b="1" dirty="0"/>
              <a:t>1</a:t>
            </a:r>
          </a:p>
        </p:txBody>
      </p:sp>
      <p:sp>
        <p:nvSpPr>
          <p:cNvPr id="45" name="Rectangle 44"/>
          <p:cNvSpPr/>
          <p:nvPr/>
        </p:nvSpPr>
        <p:spPr>
          <a:xfrm>
            <a:off x="7255250" y="2655900"/>
            <a:ext cx="314813" cy="461665"/>
          </a:xfrm>
          <a:prstGeom prst="rect">
            <a:avLst/>
          </a:prstGeom>
        </p:spPr>
        <p:txBody>
          <a:bodyPr wrap="square">
            <a:spAutoFit/>
          </a:bodyPr>
          <a:lstStyle/>
          <a:p>
            <a:r>
              <a:rPr lang="en-GB" sz="2400" b="1" dirty="0"/>
              <a:t>1</a:t>
            </a:r>
          </a:p>
        </p:txBody>
      </p:sp>
      <p:pic>
        <p:nvPicPr>
          <p:cNvPr id="23554" name="Picture 2355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829611" y="1505074"/>
            <a:ext cx="1710679" cy="4909715"/>
          </a:xfrm>
          <a:prstGeom prst="rect">
            <a:avLst/>
          </a:prstGeom>
        </p:spPr>
      </p:pic>
      <p:pic>
        <p:nvPicPr>
          <p:cNvPr id="23558" name="Picture 2355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48115" y="1444989"/>
            <a:ext cx="2012117" cy="4978159"/>
          </a:xfrm>
          <a:prstGeom prst="rect">
            <a:avLst/>
          </a:prstGeom>
        </p:spPr>
      </p:pic>
    </p:spTree>
    <p:extLst>
      <p:ext uri="{BB962C8B-B14F-4D97-AF65-F5344CB8AC3E}">
        <p14:creationId xmlns:p14="http://schemas.microsoft.com/office/powerpoint/2010/main" val="79621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558"/>
                                        </p:tgtEl>
                                        <p:attrNameLst>
                                          <p:attrName>style.visibility</p:attrName>
                                        </p:attrNameLst>
                                      </p:cBhvr>
                                      <p:to>
                                        <p:strVal val="visible"/>
                                      </p:to>
                                    </p:set>
                                    <p:animEffect transition="in" filter="fade">
                                      <p:cBhvr>
                                        <p:cTn id="11" dur="500"/>
                                        <p:tgtEl>
                                          <p:spTgt spid="235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554"/>
                                        </p:tgtEl>
                                        <p:attrNameLst>
                                          <p:attrName>style.visibility</p:attrName>
                                        </p:attrNameLst>
                                      </p:cBhvr>
                                      <p:to>
                                        <p:strVal val="visible"/>
                                      </p:to>
                                    </p:set>
                                    <p:animEffect transition="in" filter="fade">
                                      <p:cBhvr>
                                        <p:cTn id="15" dur="500"/>
                                        <p:tgtEl>
                                          <p:spTgt spid="2355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1"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4"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ntr" presetSubtype="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10" presetClass="exit" presetSubtype="0" fill="hold" nodeType="withEffect">
                                  <p:stCondLst>
                                    <p:cond delay="0"/>
                                  </p:stCondLst>
                                  <p:childTnLst>
                                    <p:animEffect transition="out" filter="fade">
                                      <p:cBhvr>
                                        <p:cTn id="66" dur="500"/>
                                        <p:tgtEl>
                                          <p:spTgt spid="23558"/>
                                        </p:tgtEl>
                                      </p:cBhvr>
                                    </p:animEffect>
                                    <p:set>
                                      <p:cBhvr>
                                        <p:cTn id="67" dur="1" fill="hold">
                                          <p:stCondLst>
                                            <p:cond delay="499"/>
                                          </p:stCondLst>
                                        </p:cTn>
                                        <p:tgtEl>
                                          <p:spTgt spid="23558"/>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23554"/>
                                        </p:tgtEl>
                                      </p:cBhvr>
                                    </p:animEffect>
                                    <p:set>
                                      <p:cBhvr>
                                        <p:cTn id="70" dur="1" fill="hold">
                                          <p:stCondLst>
                                            <p:cond delay="499"/>
                                          </p:stCondLst>
                                        </p:cTn>
                                        <p:tgtEl>
                                          <p:spTgt spid="23554"/>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26" presetClass="emph" presetSubtype="0" fill="hold" grpId="0" nodeType="clickEffect">
                                  <p:stCondLst>
                                    <p:cond delay="0"/>
                                  </p:stCondLst>
                                  <p:childTnLst>
                                    <p:animEffect transition="out" filter="fade">
                                      <p:cBhvr>
                                        <p:cTn id="74" dur="500" tmFilter="0, 0; .2, .5; .8, .5; 1, 0"/>
                                        <p:tgtEl>
                                          <p:spTgt spid="30"/>
                                        </p:tgtEl>
                                      </p:cBhvr>
                                    </p:animEffect>
                                    <p:animScale>
                                      <p:cBhvr>
                                        <p:cTn id="75" dur="250" autoRev="1" fill="hold"/>
                                        <p:tgtEl>
                                          <p:spTgt spid="30"/>
                                        </p:tgtEl>
                                      </p:cBhvr>
                                      <p:by x="105000" y="105000"/>
                                    </p:animScale>
                                  </p:childTnLst>
                                </p:cTn>
                              </p:par>
                            </p:childTnLst>
                          </p:cTn>
                        </p:par>
                        <p:par>
                          <p:cTn id="76" fill="hold">
                            <p:stCondLst>
                              <p:cond delay="500"/>
                            </p:stCondLst>
                            <p:childTnLst>
                              <p:par>
                                <p:cTn id="77" presetID="10" presetClass="entr" presetSubtype="0" fill="hold" grpId="0" nodeType="afterEffect">
                                  <p:stCondLst>
                                    <p:cond delay="0"/>
                                  </p:stCondLst>
                                  <p:childTnLst>
                                    <p:set>
                                      <p:cBhvr>
                                        <p:cTn id="78" dur="1" fill="hold">
                                          <p:stCondLst>
                                            <p:cond delay="0"/>
                                          </p:stCondLst>
                                        </p:cTn>
                                        <p:tgtEl>
                                          <p:spTgt spid="23552"/>
                                        </p:tgtEl>
                                        <p:attrNameLst>
                                          <p:attrName>style.visibility</p:attrName>
                                        </p:attrNameLst>
                                      </p:cBhvr>
                                      <p:to>
                                        <p:strVal val="visible"/>
                                      </p:to>
                                    </p:set>
                                    <p:animEffect transition="in" filter="fade">
                                      <p:cBhvr>
                                        <p:cTn id="79" dur="500"/>
                                        <p:tgtEl>
                                          <p:spTgt spid="23552"/>
                                        </p:tgtEl>
                                      </p:cBhvr>
                                    </p:animEffect>
                                  </p:childTnLst>
                                </p:cTn>
                              </p:par>
                            </p:childTnLst>
                          </p:cTn>
                        </p:par>
                      </p:childTnLst>
                    </p:cTn>
                  </p:par>
                  <p:par>
                    <p:cTn id="80" fill="hold">
                      <p:stCondLst>
                        <p:cond delay="indefinite"/>
                      </p:stCondLst>
                      <p:childTnLst>
                        <p:par>
                          <p:cTn id="81" fill="hold">
                            <p:stCondLst>
                              <p:cond delay="0"/>
                            </p:stCondLst>
                            <p:childTnLst>
                              <p:par>
                                <p:cTn id="82" presetID="26" presetClass="emph" presetSubtype="0" fill="hold" grpId="0" nodeType="clickEffect">
                                  <p:stCondLst>
                                    <p:cond delay="0"/>
                                  </p:stCondLst>
                                  <p:childTnLst>
                                    <p:animEffect transition="out" filter="fade">
                                      <p:cBhvr>
                                        <p:cTn id="83" dur="500" tmFilter="0, 0; .2, .5; .8, .5; 1, 0"/>
                                        <p:tgtEl>
                                          <p:spTgt spid="27"/>
                                        </p:tgtEl>
                                      </p:cBhvr>
                                    </p:animEffect>
                                    <p:animScale>
                                      <p:cBhvr>
                                        <p:cTn id="84" dur="250" autoRev="1" fill="hold"/>
                                        <p:tgtEl>
                                          <p:spTgt spid="27"/>
                                        </p:tgtEl>
                                      </p:cBhvr>
                                      <p:by x="105000" y="105000"/>
                                    </p:animScale>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fade">
                                      <p:cBhvr>
                                        <p:cTn id="88" dur="500"/>
                                        <p:tgtEl>
                                          <p:spTgt spid="38"/>
                                        </p:tgtEl>
                                      </p:cBhvr>
                                    </p:animEffect>
                                  </p:childTnLst>
                                </p:cTn>
                              </p:par>
                            </p:childTnLst>
                          </p:cTn>
                        </p:par>
                      </p:childTnLst>
                    </p:cTn>
                  </p:par>
                  <p:par>
                    <p:cTn id="89" fill="hold">
                      <p:stCondLst>
                        <p:cond delay="indefinite"/>
                      </p:stCondLst>
                      <p:childTnLst>
                        <p:par>
                          <p:cTn id="90" fill="hold">
                            <p:stCondLst>
                              <p:cond delay="0"/>
                            </p:stCondLst>
                            <p:childTnLst>
                              <p:par>
                                <p:cTn id="91" presetID="26" presetClass="emph" presetSubtype="0" fill="hold" grpId="1" nodeType="clickEffect">
                                  <p:stCondLst>
                                    <p:cond delay="0"/>
                                  </p:stCondLst>
                                  <p:childTnLst>
                                    <p:animEffect transition="out" filter="fade">
                                      <p:cBhvr>
                                        <p:cTn id="92" dur="500" tmFilter="0, 0; .2, .5; .8, .5; 1, 0"/>
                                        <p:tgtEl>
                                          <p:spTgt spid="30"/>
                                        </p:tgtEl>
                                      </p:cBhvr>
                                    </p:animEffect>
                                    <p:animScale>
                                      <p:cBhvr>
                                        <p:cTn id="93" dur="250" autoRev="1" fill="hold"/>
                                        <p:tgtEl>
                                          <p:spTgt spid="30"/>
                                        </p:tgtEl>
                                      </p:cBhvr>
                                      <p:by x="105000" y="105000"/>
                                    </p:animScale>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40"/>
                                        </p:tgtEl>
                                        <p:attrNameLst>
                                          <p:attrName>style.visibility</p:attrName>
                                        </p:attrNameLst>
                                      </p:cBhvr>
                                      <p:to>
                                        <p:strVal val="visible"/>
                                      </p:to>
                                    </p:set>
                                    <p:animEffect transition="in" filter="fade">
                                      <p:cBhvr>
                                        <p:cTn id="97" dur="500"/>
                                        <p:tgtEl>
                                          <p:spTgt spid="40"/>
                                        </p:tgtEl>
                                      </p:cBhvr>
                                    </p:animEffect>
                                  </p:childTnLst>
                                </p:cTn>
                              </p:par>
                            </p:childTnLst>
                          </p:cTn>
                        </p:par>
                      </p:childTnLst>
                    </p:cTn>
                  </p:par>
                  <p:par>
                    <p:cTn id="98" fill="hold">
                      <p:stCondLst>
                        <p:cond delay="indefinite"/>
                      </p:stCondLst>
                      <p:childTnLst>
                        <p:par>
                          <p:cTn id="99" fill="hold">
                            <p:stCondLst>
                              <p:cond delay="0"/>
                            </p:stCondLst>
                            <p:childTnLst>
                              <p:par>
                                <p:cTn id="100" presetID="26" presetClass="emph" presetSubtype="0" fill="hold" grpId="2" nodeType="clickEffect">
                                  <p:stCondLst>
                                    <p:cond delay="0"/>
                                  </p:stCondLst>
                                  <p:childTnLst>
                                    <p:animEffect transition="out" filter="fade">
                                      <p:cBhvr>
                                        <p:cTn id="101" dur="500" tmFilter="0, 0; .2, .5; .8, .5; 1, 0"/>
                                        <p:tgtEl>
                                          <p:spTgt spid="30"/>
                                        </p:tgtEl>
                                      </p:cBhvr>
                                    </p:animEffect>
                                    <p:animScale>
                                      <p:cBhvr>
                                        <p:cTn id="102" dur="250" autoRev="1" fill="hold"/>
                                        <p:tgtEl>
                                          <p:spTgt spid="30"/>
                                        </p:tgtEl>
                                      </p:cBhvr>
                                      <p:by x="105000" y="105000"/>
                                    </p:animScale>
                                  </p:childTnLst>
                                </p:cTn>
                              </p:par>
                            </p:childTnLst>
                          </p:cTn>
                        </p:par>
                        <p:par>
                          <p:cTn id="103" fill="hold">
                            <p:stCondLst>
                              <p:cond delay="500"/>
                            </p:stCondLst>
                            <p:childTnLst>
                              <p:par>
                                <p:cTn id="104" presetID="10" presetClass="entr" presetSubtype="0"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childTnLst>
                          </p:cTn>
                        </p:par>
                      </p:childTnLst>
                    </p:cTn>
                  </p:par>
                  <p:par>
                    <p:cTn id="107" fill="hold">
                      <p:stCondLst>
                        <p:cond delay="indefinite"/>
                      </p:stCondLst>
                      <p:childTnLst>
                        <p:par>
                          <p:cTn id="108" fill="hold">
                            <p:stCondLst>
                              <p:cond delay="0"/>
                            </p:stCondLst>
                            <p:childTnLst>
                              <p:par>
                                <p:cTn id="109" presetID="26" presetClass="emph" presetSubtype="0" fill="hold" grpId="0" nodeType="clickEffect">
                                  <p:stCondLst>
                                    <p:cond delay="0"/>
                                  </p:stCondLst>
                                  <p:childTnLst>
                                    <p:animEffect transition="out" filter="fade">
                                      <p:cBhvr>
                                        <p:cTn id="110" dur="500" tmFilter="0, 0; .2, .5; .8, .5; 1, 0"/>
                                        <p:tgtEl>
                                          <p:spTgt spid="16"/>
                                        </p:tgtEl>
                                      </p:cBhvr>
                                    </p:animEffect>
                                    <p:animScale>
                                      <p:cBhvr>
                                        <p:cTn id="111" dur="250" autoRev="1" fill="hold"/>
                                        <p:tgtEl>
                                          <p:spTgt spid="16"/>
                                        </p:tgtEl>
                                      </p:cBhvr>
                                      <p:by x="105000" y="105000"/>
                                    </p:animScale>
                                  </p:childTnLst>
                                </p:cTn>
                              </p:par>
                            </p:childTnLst>
                          </p:cTn>
                        </p:par>
                        <p:par>
                          <p:cTn id="112" fill="hold">
                            <p:stCondLst>
                              <p:cond delay="500"/>
                            </p:stCondLst>
                            <p:childTnLst>
                              <p:par>
                                <p:cTn id="113" presetID="10" presetClass="entr" presetSubtype="0" fill="hold" grpId="0" nodeType="afterEffect">
                                  <p:stCondLst>
                                    <p:cond delay="0"/>
                                  </p:stCondLst>
                                  <p:childTnLst>
                                    <p:set>
                                      <p:cBhvr>
                                        <p:cTn id="114" dur="1" fill="hold">
                                          <p:stCondLst>
                                            <p:cond delay="0"/>
                                          </p:stCondLst>
                                        </p:cTn>
                                        <p:tgtEl>
                                          <p:spTgt spid="43"/>
                                        </p:tgtEl>
                                        <p:attrNameLst>
                                          <p:attrName>style.visibility</p:attrName>
                                        </p:attrNameLst>
                                      </p:cBhvr>
                                      <p:to>
                                        <p:strVal val="visible"/>
                                      </p:to>
                                    </p:set>
                                    <p:animEffect transition="in" filter="fade">
                                      <p:cBhvr>
                                        <p:cTn id="115" dur="500"/>
                                        <p:tgtEl>
                                          <p:spTgt spid="43"/>
                                        </p:tgtEl>
                                      </p:cBhvr>
                                    </p:animEffect>
                                  </p:childTnLst>
                                </p:cTn>
                              </p:par>
                            </p:childTnLst>
                          </p:cTn>
                        </p:par>
                      </p:childTnLst>
                    </p:cTn>
                  </p:par>
                  <p:par>
                    <p:cTn id="116" fill="hold">
                      <p:stCondLst>
                        <p:cond delay="indefinite"/>
                      </p:stCondLst>
                      <p:childTnLst>
                        <p:par>
                          <p:cTn id="117" fill="hold">
                            <p:stCondLst>
                              <p:cond delay="0"/>
                            </p:stCondLst>
                            <p:childTnLst>
                              <p:par>
                                <p:cTn id="118" presetID="26" presetClass="emph" presetSubtype="0" fill="hold" grpId="1" nodeType="clickEffect">
                                  <p:stCondLst>
                                    <p:cond delay="0"/>
                                  </p:stCondLst>
                                  <p:childTnLst>
                                    <p:animEffect transition="out" filter="fade">
                                      <p:cBhvr>
                                        <p:cTn id="119" dur="500" tmFilter="0, 0; .2, .5; .8, .5; 1, 0"/>
                                        <p:tgtEl>
                                          <p:spTgt spid="16"/>
                                        </p:tgtEl>
                                      </p:cBhvr>
                                    </p:animEffect>
                                    <p:animScale>
                                      <p:cBhvr>
                                        <p:cTn id="120" dur="250" autoRev="1" fill="hold"/>
                                        <p:tgtEl>
                                          <p:spTgt spid="16"/>
                                        </p:tgtEl>
                                      </p:cBhvr>
                                      <p:by x="105000" y="105000"/>
                                    </p:animScale>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42"/>
                                        </p:tgtEl>
                                        <p:attrNameLst>
                                          <p:attrName>style.visibility</p:attrName>
                                        </p:attrNameLst>
                                      </p:cBhvr>
                                      <p:to>
                                        <p:strVal val="visible"/>
                                      </p:to>
                                    </p:set>
                                    <p:animEffect transition="in" filter="fade">
                                      <p:cBhvr>
                                        <p:cTn id="124" dur="500"/>
                                        <p:tgtEl>
                                          <p:spTgt spid="42"/>
                                        </p:tgtEl>
                                      </p:cBhvr>
                                    </p:animEffect>
                                  </p:childTnLst>
                                </p:cTn>
                              </p:par>
                            </p:childTnLst>
                          </p:cTn>
                        </p:par>
                      </p:childTnLst>
                    </p:cTn>
                  </p:par>
                  <p:par>
                    <p:cTn id="125" fill="hold">
                      <p:stCondLst>
                        <p:cond delay="indefinite"/>
                      </p:stCondLst>
                      <p:childTnLst>
                        <p:par>
                          <p:cTn id="126" fill="hold">
                            <p:stCondLst>
                              <p:cond delay="0"/>
                            </p:stCondLst>
                            <p:childTnLst>
                              <p:par>
                                <p:cTn id="127" presetID="26" presetClass="emph" presetSubtype="0" fill="hold" grpId="2" nodeType="clickEffect">
                                  <p:stCondLst>
                                    <p:cond delay="0"/>
                                  </p:stCondLst>
                                  <p:childTnLst>
                                    <p:animEffect transition="out" filter="fade">
                                      <p:cBhvr>
                                        <p:cTn id="128" dur="500" tmFilter="0, 0; .2, .5; .8, .5; 1, 0"/>
                                        <p:tgtEl>
                                          <p:spTgt spid="16"/>
                                        </p:tgtEl>
                                      </p:cBhvr>
                                    </p:animEffect>
                                    <p:animScale>
                                      <p:cBhvr>
                                        <p:cTn id="129" dur="250" autoRev="1" fill="hold"/>
                                        <p:tgtEl>
                                          <p:spTgt spid="16"/>
                                        </p:tgtEl>
                                      </p:cBhvr>
                                      <p:by x="105000" y="105000"/>
                                    </p:animScale>
                                  </p:childTnLst>
                                </p:cTn>
                              </p:par>
                            </p:childTnLst>
                          </p:cTn>
                        </p:par>
                        <p:par>
                          <p:cTn id="130" fill="hold">
                            <p:stCondLst>
                              <p:cond delay="500"/>
                            </p:stCondLst>
                            <p:childTnLst>
                              <p:par>
                                <p:cTn id="131" presetID="10" presetClass="entr" presetSubtype="0" fill="hold" grpId="0" nodeType="after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fade">
                                      <p:cBhvr>
                                        <p:cTn id="133" dur="500"/>
                                        <p:tgtEl>
                                          <p:spTgt spid="41"/>
                                        </p:tgtEl>
                                      </p:cBhvr>
                                    </p:animEffect>
                                  </p:childTnLst>
                                </p:cTn>
                              </p:par>
                            </p:childTnLst>
                          </p:cTn>
                        </p:par>
                      </p:childTnLst>
                    </p:cTn>
                  </p:par>
                  <p:par>
                    <p:cTn id="134" fill="hold">
                      <p:stCondLst>
                        <p:cond delay="indefinite"/>
                      </p:stCondLst>
                      <p:childTnLst>
                        <p:par>
                          <p:cTn id="135" fill="hold">
                            <p:stCondLst>
                              <p:cond delay="0"/>
                            </p:stCondLst>
                            <p:childTnLst>
                              <p:par>
                                <p:cTn id="136" presetID="27" presetClass="emph" presetSubtype="0" fill="remove" grpId="3" nodeType="clickEffect">
                                  <p:stCondLst>
                                    <p:cond delay="0"/>
                                  </p:stCondLst>
                                  <p:childTnLst>
                                    <p:animClr clrSpc="rgb" dir="cw">
                                      <p:cBhvr override="childStyle">
                                        <p:cTn id="137" dur="250" autoRev="1" fill="remove"/>
                                        <p:tgtEl>
                                          <p:spTgt spid="16"/>
                                        </p:tgtEl>
                                        <p:attrNameLst>
                                          <p:attrName>style.color</p:attrName>
                                        </p:attrNameLst>
                                      </p:cBhvr>
                                      <p:to>
                                        <a:schemeClr val="bg1"/>
                                      </p:to>
                                    </p:animClr>
                                    <p:animClr clrSpc="rgb" dir="cw">
                                      <p:cBhvr>
                                        <p:cTn id="138" dur="250" autoRev="1" fill="remove"/>
                                        <p:tgtEl>
                                          <p:spTgt spid="16"/>
                                        </p:tgtEl>
                                        <p:attrNameLst>
                                          <p:attrName>fillcolor</p:attrName>
                                        </p:attrNameLst>
                                      </p:cBhvr>
                                      <p:to>
                                        <a:schemeClr val="bg1"/>
                                      </p:to>
                                    </p:animClr>
                                    <p:set>
                                      <p:cBhvr>
                                        <p:cTn id="139" dur="250" autoRev="1" fill="remove"/>
                                        <p:tgtEl>
                                          <p:spTgt spid="16"/>
                                        </p:tgtEl>
                                        <p:attrNameLst>
                                          <p:attrName>fill.type</p:attrName>
                                        </p:attrNameLst>
                                      </p:cBhvr>
                                      <p:to>
                                        <p:strVal val="solid"/>
                                      </p:to>
                                    </p:set>
                                    <p:set>
                                      <p:cBhvr>
                                        <p:cTn id="140" dur="250" autoRev="1" fill="remove"/>
                                        <p:tgtEl>
                                          <p:spTgt spid="16"/>
                                        </p:tgtEl>
                                        <p:attrNameLst>
                                          <p:attrName>fill.on</p:attrName>
                                        </p:attrNameLst>
                                      </p:cBhvr>
                                      <p:to>
                                        <p:strVal val="true"/>
                                      </p:to>
                                    </p:set>
                                  </p:childTnLst>
                                </p:cTn>
                              </p:par>
                            </p:childTnLst>
                          </p:cTn>
                        </p:par>
                        <p:par>
                          <p:cTn id="141" fill="hold">
                            <p:stCondLst>
                              <p:cond delay="500"/>
                            </p:stCondLst>
                            <p:childTnLst>
                              <p:par>
                                <p:cTn id="142" presetID="10" presetClass="entr" presetSubtype="0" fill="hold" grpId="0" nodeType="afterEffect">
                                  <p:stCondLst>
                                    <p:cond delay="0"/>
                                  </p:stCondLst>
                                  <p:childTnLst>
                                    <p:set>
                                      <p:cBhvr>
                                        <p:cTn id="143" dur="1" fill="hold">
                                          <p:stCondLst>
                                            <p:cond delay="0"/>
                                          </p:stCondLst>
                                        </p:cTn>
                                        <p:tgtEl>
                                          <p:spTgt spid="45"/>
                                        </p:tgtEl>
                                        <p:attrNameLst>
                                          <p:attrName>style.visibility</p:attrName>
                                        </p:attrNameLst>
                                      </p:cBhvr>
                                      <p:to>
                                        <p:strVal val="visible"/>
                                      </p:to>
                                    </p:set>
                                    <p:animEffect transition="in" filter="fade">
                                      <p:cBhvr>
                                        <p:cTn id="144" dur="500"/>
                                        <p:tgtEl>
                                          <p:spTgt spid="45"/>
                                        </p:tgtEl>
                                      </p:cBhvr>
                                    </p:animEffect>
                                  </p:childTnLst>
                                </p:cTn>
                              </p:par>
                            </p:childTnLst>
                          </p:cTn>
                        </p:par>
                      </p:childTnLst>
                    </p:cTn>
                  </p:par>
                  <p:par>
                    <p:cTn id="145" fill="hold">
                      <p:stCondLst>
                        <p:cond delay="indefinite"/>
                      </p:stCondLst>
                      <p:childTnLst>
                        <p:par>
                          <p:cTn id="146" fill="hold">
                            <p:stCondLst>
                              <p:cond delay="0"/>
                            </p:stCondLst>
                            <p:childTnLst>
                              <p:par>
                                <p:cTn id="147" presetID="26" presetClass="emph" presetSubtype="0" fill="hold" grpId="1" nodeType="clickEffect">
                                  <p:stCondLst>
                                    <p:cond delay="0"/>
                                  </p:stCondLst>
                                  <p:childTnLst>
                                    <p:animEffect transition="out" filter="fade">
                                      <p:cBhvr>
                                        <p:cTn id="148" dur="500" tmFilter="0, 0; .2, .5; .8, .5; 1, 0"/>
                                        <p:tgtEl>
                                          <p:spTgt spid="23552"/>
                                        </p:tgtEl>
                                      </p:cBhvr>
                                    </p:animEffect>
                                    <p:animScale>
                                      <p:cBhvr>
                                        <p:cTn id="149" dur="250" autoRev="1" fill="hold"/>
                                        <p:tgtEl>
                                          <p:spTgt spid="23552"/>
                                        </p:tgtEl>
                                      </p:cBhvr>
                                      <p:by x="105000" y="105000"/>
                                    </p:animScale>
                                  </p:childTnLst>
                                </p:cTn>
                              </p:par>
                              <p:par>
                                <p:cTn id="150" presetID="26" presetClass="emph" presetSubtype="0" fill="hold" grpId="1" nodeType="withEffect">
                                  <p:stCondLst>
                                    <p:cond delay="0"/>
                                  </p:stCondLst>
                                  <p:childTnLst>
                                    <p:animEffect transition="out" filter="fade">
                                      <p:cBhvr>
                                        <p:cTn id="151" dur="500" tmFilter="0, 0; .2, .5; .8, .5; 1, 0"/>
                                        <p:tgtEl>
                                          <p:spTgt spid="38"/>
                                        </p:tgtEl>
                                      </p:cBhvr>
                                    </p:animEffect>
                                    <p:animScale>
                                      <p:cBhvr>
                                        <p:cTn id="152" dur="250" autoRev="1" fill="hold"/>
                                        <p:tgtEl>
                                          <p:spTgt spid="38"/>
                                        </p:tgtEl>
                                      </p:cBhvr>
                                      <p:by x="105000" y="105000"/>
                                    </p:animScale>
                                  </p:childTnLst>
                                </p:cTn>
                              </p:par>
                              <p:par>
                                <p:cTn id="153" presetID="26" presetClass="emph" presetSubtype="0" fill="hold" grpId="1" nodeType="withEffect">
                                  <p:stCondLst>
                                    <p:cond delay="0"/>
                                  </p:stCondLst>
                                  <p:childTnLst>
                                    <p:animEffect transition="out" filter="fade">
                                      <p:cBhvr>
                                        <p:cTn id="154" dur="500" tmFilter="0, 0; .2, .5; .8, .5; 1, 0"/>
                                        <p:tgtEl>
                                          <p:spTgt spid="40"/>
                                        </p:tgtEl>
                                      </p:cBhvr>
                                    </p:animEffect>
                                    <p:animScale>
                                      <p:cBhvr>
                                        <p:cTn id="155" dur="250" autoRev="1" fill="hold"/>
                                        <p:tgtEl>
                                          <p:spTgt spid="40"/>
                                        </p:tgtEl>
                                      </p:cBhvr>
                                      <p:by x="105000" y="105000"/>
                                    </p:animScale>
                                  </p:childTnLst>
                                </p:cTn>
                              </p:par>
                              <p:par>
                                <p:cTn id="156" presetID="26" presetClass="emph" presetSubtype="0" fill="hold" grpId="1" nodeType="withEffect">
                                  <p:stCondLst>
                                    <p:cond delay="0"/>
                                  </p:stCondLst>
                                  <p:childTnLst>
                                    <p:animEffect transition="out" filter="fade">
                                      <p:cBhvr>
                                        <p:cTn id="157" dur="500" tmFilter="0, 0; .2, .5; .8, .5; 1, 0"/>
                                        <p:tgtEl>
                                          <p:spTgt spid="39"/>
                                        </p:tgtEl>
                                      </p:cBhvr>
                                    </p:animEffect>
                                    <p:animScale>
                                      <p:cBhvr>
                                        <p:cTn id="158" dur="250" autoRev="1" fill="hold"/>
                                        <p:tgtEl>
                                          <p:spTgt spid="39"/>
                                        </p:tgtEl>
                                      </p:cBhvr>
                                      <p:by x="105000" y="105000"/>
                                    </p:animScale>
                                  </p:childTnLst>
                                </p:cTn>
                              </p:par>
                              <p:par>
                                <p:cTn id="159" presetID="26" presetClass="emph" presetSubtype="0" fill="hold" grpId="1" nodeType="withEffect">
                                  <p:stCondLst>
                                    <p:cond delay="0"/>
                                  </p:stCondLst>
                                  <p:childTnLst>
                                    <p:animEffect transition="out" filter="fade">
                                      <p:cBhvr>
                                        <p:cTn id="160" dur="500" tmFilter="0, 0; .2, .5; .8, .5; 1, 0"/>
                                        <p:tgtEl>
                                          <p:spTgt spid="43"/>
                                        </p:tgtEl>
                                      </p:cBhvr>
                                    </p:animEffect>
                                    <p:animScale>
                                      <p:cBhvr>
                                        <p:cTn id="161" dur="250" autoRev="1" fill="hold"/>
                                        <p:tgtEl>
                                          <p:spTgt spid="43"/>
                                        </p:tgtEl>
                                      </p:cBhvr>
                                      <p:by x="105000" y="105000"/>
                                    </p:animScale>
                                  </p:childTnLst>
                                </p:cTn>
                              </p:par>
                              <p:par>
                                <p:cTn id="162" presetID="26" presetClass="emph" presetSubtype="0" fill="hold" grpId="1" nodeType="withEffect">
                                  <p:stCondLst>
                                    <p:cond delay="0"/>
                                  </p:stCondLst>
                                  <p:childTnLst>
                                    <p:animEffect transition="out" filter="fade">
                                      <p:cBhvr>
                                        <p:cTn id="163" dur="500" tmFilter="0, 0; .2, .5; .8, .5; 1, 0"/>
                                        <p:tgtEl>
                                          <p:spTgt spid="42"/>
                                        </p:tgtEl>
                                      </p:cBhvr>
                                    </p:animEffect>
                                    <p:animScale>
                                      <p:cBhvr>
                                        <p:cTn id="164" dur="250" autoRev="1" fill="hold"/>
                                        <p:tgtEl>
                                          <p:spTgt spid="42"/>
                                        </p:tgtEl>
                                      </p:cBhvr>
                                      <p:by x="105000" y="105000"/>
                                    </p:animScale>
                                  </p:childTnLst>
                                </p:cTn>
                              </p:par>
                              <p:par>
                                <p:cTn id="165" presetID="26" presetClass="emph" presetSubtype="0" fill="hold" grpId="1" nodeType="withEffect">
                                  <p:stCondLst>
                                    <p:cond delay="0"/>
                                  </p:stCondLst>
                                  <p:childTnLst>
                                    <p:animEffect transition="out" filter="fade">
                                      <p:cBhvr>
                                        <p:cTn id="166" dur="500" tmFilter="0, 0; .2, .5; .8, .5; 1, 0"/>
                                        <p:tgtEl>
                                          <p:spTgt spid="41"/>
                                        </p:tgtEl>
                                      </p:cBhvr>
                                    </p:animEffect>
                                    <p:animScale>
                                      <p:cBhvr>
                                        <p:cTn id="167" dur="250" autoRev="1" fill="hold"/>
                                        <p:tgtEl>
                                          <p:spTgt spid="41"/>
                                        </p:tgtEl>
                                      </p:cBhvr>
                                      <p:by x="105000" y="105000"/>
                                    </p:animScale>
                                  </p:childTnLst>
                                </p:cTn>
                              </p:par>
                              <p:par>
                                <p:cTn id="168" presetID="26" presetClass="emph" presetSubtype="0" fill="hold" grpId="1" nodeType="withEffect">
                                  <p:stCondLst>
                                    <p:cond delay="0"/>
                                  </p:stCondLst>
                                  <p:childTnLst>
                                    <p:animEffect transition="out" filter="fade">
                                      <p:cBhvr>
                                        <p:cTn id="169" dur="500" tmFilter="0, 0; .2, .5; .8, .5; 1, 0"/>
                                        <p:tgtEl>
                                          <p:spTgt spid="45"/>
                                        </p:tgtEl>
                                      </p:cBhvr>
                                    </p:animEffect>
                                    <p:animScale>
                                      <p:cBhvr>
                                        <p:cTn id="170" dur="250"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3" grpId="0"/>
      <p:bldP spid="16" grpId="0" animBg="1"/>
      <p:bldP spid="16" grpId="1" animBg="1"/>
      <p:bldP spid="16" grpId="2" animBg="1"/>
      <p:bldP spid="16" grpId="3" animBg="1"/>
      <p:bldP spid="16" grpId="4" animBg="1"/>
      <p:bldP spid="21" grpId="0" animBg="1"/>
      <p:bldP spid="22" grpId="0" animBg="1"/>
      <p:bldP spid="23" grpId="0" animBg="1"/>
      <p:bldP spid="24" grpId="0" animBg="1"/>
      <p:bldP spid="25" grpId="0" animBg="1"/>
      <p:bldP spid="26" grpId="0" animBg="1"/>
      <p:bldP spid="27" grpId="0" animBg="1"/>
      <p:bldP spid="27" grpId="1" animBg="1"/>
      <p:bldP spid="28" grpId="0" animBg="1"/>
      <p:bldP spid="29" grpId="0" animBg="1"/>
      <p:bldP spid="30" grpId="0" animBg="1"/>
      <p:bldP spid="30" grpId="1" animBg="1"/>
      <p:bldP spid="30" grpId="2" animBg="1"/>
      <p:bldP spid="30" grpId="3" animBg="1"/>
      <p:bldP spid="31" grpId="0" animBg="1"/>
      <p:bldP spid="23552" grpId="0"/>
      <p:bldP spid="23552" grpId="1"/>
      <p:bldP spid="38" grpId="0"/>
      <p:bldP spid="38" grpId="1"/>
      <p:bldP spid="39" grpId="0"/>
      <p:bldP spid="39" grpId="1"/>
      <p:bldP spid="40" grpId="0"/>
      <p:bldP spid="40" grpId="1"/>
      <p:bldP spid="41" grpId="0"/>
      <p:bldP spid="41" grpId="1"/>
      <p:bldP spid="42" grpId="0"/>
      <p:bldP spid="42" grpId="1"/>
      <p:bldP spid="43" grpId="0"/>
      <p:bldP spid="43" grpId="1"/>
      <p:bldP spid="45" grpId="0"/>
      <p:bldP spid="45"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408113"/>
            <a:ext cx="7632700" cy="4900612"/>
          </a:xfrm>
          <a:prstGeom prst="rect">
            <a:avLst/>
          </a:prstGeom>
          <a:solidFill>
            <a:srgbClr val="FEE5B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sz="2400" b="1" dirty="0" smtClean="0">
                <a:solidFill>
                  <a:schemeClr val="tx1"/>
                </a:solidFill>
              </a:rPr>
              <a:t>Remember</a:t>
            </a:r>
          </a:p>
          <a:p>
            <a:pPr marL="288000" indent="-285750">
              <a:lnSpc>
                <a:spcPts val="2500"/>
              </a:lnSpc>
              <a:buFont typeface="Arial" panose="020B0604020202020204" pitchFamily="34" charset="0"/>
              <a:buChar char="•"/>
            </a:pPr>
            <a:r>
              <a:rPr lang="en-GB" dirty="0">
                <a:solidFill>
                  <a:sysClr val="windowText" lastClr="000000"/>
                </a:solidFill>
              </a:rPr>
              <a:t>Both people must consent to sexual intercourse.</a:t>
            </a:r>
          </a:p>
          <a:p>
            <a:pPr marL="288000" indent="-285750">
              <a:lnSpc>
                <a:spcPts val="2500"/>
              </a:lnSpc>
              <a:buFont typeface="Arial" panose="020B0604020202020204" pitchFamily="34" charset="0"/>
              <a:buChar char="•"/>
            </a:pPr>
            <a:r>
              <a:rPr lang="en-GB" dirty="0">
                <a:solidFill>
                  <a:sysClr val="windowText" lastClr="000000"/>
                </a:solidFill>
              </a:rPr>
              <a:t>Sexual intercourse is something many adults enjoy when both people feel ready.</a:t>
            </a:r>
          </a:p>
          <a:p>
            <a:pPr marL="288000" indent="-285750">
              <a:lnSpc>
                <a:spcPts val="2500"/>
              </a:lnSpc>
              <a:buFont typeface="Arial" panose="020B0604020202020204" pitchFamily="34" charset="0"/>
              <a:buChar char="•"/>
            </a:pPr>
            <a:r>
              <a:rPr lang="en-GB" dirty="0">
                <a:solidFill>
                  <a:sysClr val="windowText" lastClr="000000"/>
                </a:solidFill>
              </a:rPr>
              <a:t>The legal age to have sexual intercourse for both people is 16.</a:t>
            </a:r>
          </a:p>
          <a:p>
            <a:pPr marL="288000" indent="-285750">
              <a:lnSpc>
                <a:spcPts val="2500"/>
              </a:lnSpc>
              <a:buFont typeface="Arial" panose="020B0604020202020204" pitchFamily="34" charset="0"/>
              <a:buChar char="•"/>
            </a:pPr>
            <a:r>
              <a:rPr lang="en-GB" dirty="0">
                <a:solidFill>
                  <a:sysClr val="windowText" lastClr="000000"/>
                </a:solidFill>
              </a:rPr>
              <a:t>If anything in a relationship ever makes you feel uncomfortable, you always have to right to say ‘no’ and stop.</a:t>
            </a:r>
          </a:p>
          <a:p>
            <a:pPr marL="288000" indent="-285750">
              <a:lnSpc>
                <a:spcPts val="2500"/>
              </a:lnSpc>
              <a:buFont typeface="Arial" panose="020B0604020202020204" pitchFamily="34" charset="0"/>
              <a:buChar char="•"/>
            </a:pPr>
            <a:r>
              <a:rPr lang="en-GB" dirty="0">
                <a:solidFill>
                  <a:sysClr val="windowText" lastClr="000000"/>
                </a:solidFill>
              </a:rPr>
              <a:t>It’s never OK to pressure or persuade someone else to be physically close if they don’t wish to be.</a:t>
            </a:r>
          </a:p>
          <a:p>
            <a:pPr marL="288000" indent="-285750">
              <a:lnSpc>
                <a:spcPts val="2500"/>
              </a:lnSpc>
              <a:buFont typeface="Arial" panose="020B0604020202020204" pitchFamily="34" charset="0"/>
              <a:buChar char="•"/>
            </a:pPr>
            <a:r>
              <a:rPr lang="en-GB" dirty="0">
                <a:solidFill>
                  <a:sysClr val="windowText" lastClr="000000"/>
                </a:solidFill>
              </a:rPr>
              <a:t>Two consenting adults may choose to have sex for different reasons, but they both have the right to feel comfortable, happy and safe. </a:t>
            </a:r>
          </a:p>
          <a:p>
            <a:pPr algn="ctr"/>
            <a:endParaRPr lang="en-GB" b="1" dirty="0">
              <a:solidFill>
                <a:schemeClr val="tx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489125" y="2132856"/>
            <a:ext cx="4039272" cy="4719671"/>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55425"/>
          <a:stretch/>
        </p:blipFill>
        <p:spPr>
          <a:xfrm>
            <a:off x="5244663" y="3573016"/>
            <a:ext cx="3359587" cy="3312368"/>
          </a:xfrm>
          <a:prstGeom prst="rect">
            <a:avLst/>
          </a:prstGeom>
        </p:spPr>
      </p:pic>
      <p:pic>
        <p:nvPicPr>
          <p:cNvPr id="34" name="Picture 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44159" y="3302512"/>
            <a:ext cx="3608162" cy="355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p:cNvSpPr>
            <a:spLocks noGrp="1"/>
          </p:cNvSpPr>
          <p:nvPr>
            <p:ph type="title"/>
          </p:nvPr>
        </p:nvSpPr>
        <p:spPr>
          <a:xfrm>
            <a:off x="452438" y="479425"/>
            <a:ext cx="8220075" cy="993775"/>
          </a:xfrm>
        </p:spPr>
        <p:txBody>
          <a:bodyPr/>
          <a:lstStyle/>
          <a:p>
            <a:r>
              <a:rPr lang="en-GB" altLang="en-US" sz="3600" dirty="0"/>
              <a:t>Staying Safe and Healthy</a:t>
            </a:r>
          </a:p>
        </p:txBody>
      </p:sp>
      <p:pic>
        <p:nvPicPr>
          <p:cNvPr id="23557"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283861" y="5234833"/>
            <a:ext cx="1384483" cy="1617694"/>
          </a:xfrm>
          <a:prstGeom prst="rect">
            <a:avLst/>
          </a:prstGeom>
        </p:spPr>
      </p:pic>
      <p:pic>
        <p:nvPicPr>
          <p:cNvPr id="37" name="Picture 36"/>
          <p:cNvPicPr>
            <a:picLocks noChangeAspect="1"/>
          </p:cNvPicPr>
          <p:nvPr/>
        </p:nvPicPr>
        <p:blipFill rotWithShape="1">
          <a:blip r:embed="rId7" cstate="print">
            <a:extLst>
              <a:ext uri="{28A0092B-C50C-407E-A947-70E740481C1C}">
                <a14:useLocalDpi xmlns:a14="http://schemas.microsoft.com/office/drawing/2010/main" val="0"/>
              </a:ext>
            </a:extLst>
          </a:blip>
          <a:srcRect b="41216"/>
          <a:stretch/>
        </p:blipFill>
        <p:spPr>
          <a:xfrm>
            <a:off x="1571616" y="5218231"/>
            <a:ext cx="1282199" cy="1667153"/>
          </a:xfrm>
          <a:prstGeom prst="rect">
            <a:avLst/>
          </a:prstGeom>
        </p:spPr>
      </p:pic>
      <p:pic>
        <p:nvPicPr>
          <p:cNvPr id="44" name="Picture 4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734014" y="5207254"/>
            <a:ext cx="1669648" cy="1645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878688" y="5207254"/>
            <a:ext cx="792782" cy="693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331258" y="5213426"/>
            <a:ext cx="969431" cy="39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242960">
            <a:off x="833770" y="5358361"/>
            <a:ext cx="637716" cy="524885"/>
          </a:xfrm>
          <a:prstGeom prst="rect">
            <a:avLst/>
          </a:prstGeom>
        </p:spPr>
      </p:pic>
      <p:pic>
        <p:nvPicPr>
          <p:cNvPr id="48" name="Picture 4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024206">
            <a:off x="7771503" y="5730769"/>
            <a:ext cx="297664" cy="244998"/>
          </a:xfrm>
          <a:prstGeom prst="rect">
            <a:avLst/>
          </a:prstGeom>
        </p:spPr>
      </p:pic>
      <p:pic>
        <p:nvPicPr>
          <p:cNvPr id="49" name="Picture 4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1006992">
            <a:off x="7754029" y="5153744"/>
            <a:ext cx="472592" cy="388976"/>
          </a:xfrm>
          <a:prstGeom prst="rect">
            <a:avLst/>
          </a:prstGeom>
        </p:spPr>
      </p:pic>
    </p:spTree>
    <p:extLst>
      <p:ext uri="{BB962C8B-B14F-4D97-AF65-F5344CB8AC3E}">
        <p14:creationId xmlns:p14="http://schemas.microsoft.com/office/powerpoint/2010/main" val="187927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par>
                          <p:cTn id="15" fill="hold">
                            <p:stCondLst>
                              <p:cond delay="0"/>
                            </p:stCondLst>
                            <p:childTnLst>
                              <p:par>
                                <p:cTn id="16" presetID="10"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10" presetClass="exit" presetSubtype="0" fill="hold"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childTnLst>
                                </p:cTn>
                              </p:par>
                            </p:childTnLst>
                          </p:cTn>
                        </p:par>
                        <p:par>
                          <p:cTn id="30" fill="hold">
                            <p:stCondLst>
                              <p:cond delay="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xit" presetSubtype="0" fill="hold" nodeType="with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childTnLst>
                                </p:cTn>
                              </p:par>
                              <p:par>
                                <p:cTn id="41" presetID="10" presetClass="exit" presetSubtype="0" fill="hold" nodeType="withEffect">
                                  <p:stCondLst>
                                    <p:cond delay="0"/>
                                  </p:stCondLst>
                                  <p:childTnLst>
                                    <p:animEffect transition="out" filter="fade">
                                      <p:cBhvr>
                                        <p:cTn id="42" dur="500"/>
                                        <p:tgtEl>
                                          <p:spTgt spid="6"/>
                                        </p:tgtEl>
                                      </p:cBhvr>
                                    </p:animEffect>
                                    <p:set>
                                      <p:cBhvr>
                                        <p:cTn id="43" dur="1" fill="hold">
                                          <p:stCondLst>
                                            <p:cond delay="499"/>
                                          </p:stCondLst>
                                        </p:cTn>
                                        <p:tgtEl>
                                          <p:spTgt spid="6"/>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
                                            <p:txEl>
                                              <p:pRg st="6" end="6"/>
                                            </p:txEl>
                                          </p:spTgt>
                                        </p:tgtEl>
                                        <p:attrNameLst>
                                          <p:attrName>style.visibility</p:attrName>
                                        </p:attrNameLst>
                                      </p:cBhvr>
                                      <p:to>
                                        <p:strVal val="visible"/>
                                      </p:to>
                                    </p:set>
                                  </p:childTnLst>
                                </p:cTn>
                              </p:par>
                            </p:childTnLst>
                          </p:cTn>
                        </p:par>
                        <p:par>
                          <p:cTn id="48" fill="hold">
                            <p:stCondLst>
                              <p:cond delay="0"/>
                            </p:stCondLst>
                            <p:childTnLst>
                              <p:par>
                                <p:cTn id="49" presetID="10" presetClass="entr" presetSubtype="0"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500"/>
                                        <p:tgtEl>
                                          <p:spTgt spid="36"/>
                                        </p:tgtEl>
                                      </p:cBhvr>
                                    </p:animEffect>
                                  </p:childTnLst>
                                </p:cTn>
                              </p:par>
                            </p:childTnLst>
                          </p:cTn>
                        </p:par>
                        <p:par>
                          <p:cTn id="52" fill="hold">
                            <p:stCondLst>
                              <p:cond delay="500"/>
                            </p:stCondLst>
                            <p:childTnLst>
                              <p:par>
                                <p:cTn id="53" presetID="10" presetClass="entr" presetSubtype="0" fill="hold"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1000"/>
                            </p:stCondLst>
                            <p:childTnLst>
                              <p:par>
                                <p:cTn id="57" presetID="10" presetClass="entr" presetSubtype="0" fill="hold"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1500"/>
                            </p:stCondLst>
                            <p:childTnLst>
                              <p:par>
                                <p:cTn id="61" presetID="10" presetClass="entr" presetSubtype="0" fill="hold"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par>
                                <p:cTn id="64" presetID="10" presetClass="entr" presetSubtype="0" fill="hold"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fade">
                                      <p:cBhvr>
                                        <p:cTn id="66" dur="500"/>
                                        <p:tgtEl>
                                          <p:spTgt spid="47"/>
                                        </p:tgtEl>
                                      </p:cBhvr>
                                    </p:animEffect>
                                  </p:childTnLst>
                                </p:cTn>
                              </p:par>
                              <p:par>
                                <p:cTn id="67" presetID="10" presetClass="entr" presetSubtype="0" fill="hold" nodeType="with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par>
                                <p:cTn id="70" presetID="10" presetClass="entr" presetSubtype="0" fill="hold"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par>
                                <p:cTn id="73" presetID="10" presetClass="entr" presetSubtype="0"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fade">
                                      <p:cBhvr>
                                        <p:cTn id="75" dur="500"/>
                                        <p:tgtEl>
                                          <p:spTgt spid="9"/>
                                        </p:tgtEl>
                                      </p:cBhvr>
                                    </p:animEffect>
                                  </p:childTnLst>
                                </p:cTn>
                              </p:par>
                            </p:childTnLst>
                          </p:cTn>
                        </p:par>
                        <p:par>
                          <p:cTn id="76" fill="hold">
                            <p:stCondLst>
                              <p:cond delay="2000"/>
                            </p:stCondLst>
                            <p:childTnLst>
                              <p:par>
                                <p:cTn id="77" presetID="26" presetClass="emph" presetSubtype="0" fill="hold" nodeType="afterEffect">
                                  <p:stCondLst>
                                    <p:cond delay="0"/>
                                  </p:stCondLst>
                                  <p:childTnLst>
                                    <p:animEffect transition="out" filter="fade">
                                      <p:cBhvr>
                                        <p:cTn id="78" dur="500" tmFilter="0, 0; .2, .5; .8, .5; 1, 0"/>
                                        <p:tgtEl>
                                          <p:spTgt spid="46"/>
                                        </p:tgtEl>
                                      </p:cBhvr>
                                    </p:animEffect>
                                    <p:animScale>
                                      <p:cBhvr>
                                        <p:cTn id="79" dur="250" autoRev="1" fill="hold"/>
                                        <p:tgtEl>
                                          <p:spTgt spid="46"/>
                                        </p:tgtEl>
                                      </p:cBhvr>
                                      <p:by x="105000" y="105000"/>
                                    </p:animScale>
                                  </p:childTnLst>
                                </p:cTn>
                              </p:par>
                              <p:par>
                                <p:cTn id="80" presetID="26" presetClass="emph" presetSubtype="0" fill="hold" nodeType="withEffect">
                                  <p:stCondLst>
                                    <p:cond delay="0"/>
                                  </p:stCondLst>
                                  <p:childTnLst>
                                    <p:animEffect transition="out" filter="fade">
                                      <p:cBhvr>
                                        <p:cTn id="81" dur="500" tmFilter="0, 0; .2, .5; .8, .5; 1, 0"/>
                                        <p:tgtEl>
                                          <p:spTgt spid="47"/>
                                        </p:tgtEl>
                                      </p:cBhvr>
                                    </p:animEffect>
                                    <p:animScale>
                                      <p:cBhvr>
                                        <p:cTn id="82" dur="250" autoRev="1" fill="hold"/>
                                        <p:tgtEl>
                                          <p:spTgt spid="47"/>
                                        </p:tgtEl>
                                      </p:cBhvr>
                                      <p:by x="105000" y="105000"/>
                                    </p:animScale>
                                  </p:childTnLst>
                                </p:cTn>
                              </p:par>
                              <p:par>
                                <p:cTn id="83" presetID="26" presetClass="emph" presetSubtype="0" fill="hold" nodeType="withEffect">
                                  <p:stCondLst>
                                    <p:cond delay="0"/>
                                  </p:stCondLst>
                                  <p:childTnLst>
                                    <p:animEffect transition="out" filter="fade">
                                      <p:cBhvr>
                                        <p:cTn id="84" dur="500" tmFilter="0, 0; .2, .5; .8, .5; 1, 0"/>
                                        <p:tgtEl>
                                          <p:spTgt spid="49"/>
                                        </p:tgtEl>
                                      </p:cBhvr>
                                    </p:animEffect>
                                    <p:animScale>
                                      <p:cBhvr>
                                        <p:cTn id="85" dur="250" autoRev="1" fill="hold"/>
                                        <p:tgtEl>
                                          <p:spTgt spid="49"/>
                                        </p:tgtEl>
                                      </p:cBhvr>
                                      <p:by x="105000" y="105000"/>
                                    </p:animScale>
                                  </p:childTnLst>
                                </p:cTn>
                              </p:par>
                              <p:par>
                                <p:cTn id="86" presetID="26" presetClass="emph" presetSubtype="0" fill="hold" nodeType="withEffect">
                                  <p:stCondLst>
                                    <p:cond delay="0"/>
                                  </p:stCondLst>
                                  <p:childTnLst>
                                    <p:animEffect transition="out" filter="fade">
                                      <p:cBhvr>
                                        <p:cTn id="87" dur="500" tmFilter="0, 0; .2, .5; .8, .5; 1, 0"/>
                                        <p:tgtEl>
                                          <p:spTgt spid="48"/>
                                        </p:tgtEl>
                                      </p:cBhvr>
                                    </p:animEffect>
                                    <p:animScale>
                                      <p:cBhvr>
                                        <p:cTn id="88" dur="250" autoRev="1" fill="hold"/>
                                        <p:tgtEl>
                                          <p:spTgt spid="48"/>
                                        </p:tgtEl>
                                      </p:cBhvr>
                                      <p:by x="105000" y="105000"/>
                                    </p:animScale>
                                  </p:childTnLst>
                                </p:cTn>
                              </p:par>
                              <p:par>
                                <p:cTn id="89" presetID="26" presetClass="emph" presetSubtype="0" fill="hold" nodeType="withEffect">
                                  <p:stCondLst>
                                    <p:cond delay="0"/>
                                  </p:stCondLst>
                                  <p:childTnLst>
                                    <p:animEffect transition="out" filter="fade">
                                      <p:cBhvr>
                                        <p:cTn id="90" dur="500" tmFilter="0, 0; .2, .5; .8, .5; 1, 0"/>
                                        <p:tgtEl>
                                          <p:spTgt spid="9"/>
                                        </p:tgtEl>
                                      </p:cBhvr>
                                    </p:animEffect>
                                    <p:animScale>
                                      <p:cBhvr>
                                        <p:cTn id="9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2" name="Picture 1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46100" y="1677988"/>
            <a:ext cx="2387600" cy="474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46738" y="1677988"/>
            <a:ext cx="3030537" cy="474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border" descr="A flat screen television&#10;&#10;Description automatically generated">
            <a:extLst>
              <a:ext uri="{FF2B5EF4-FFF2-40B4-BE49-F238E27FC236}">
                <a16:creationId xmlns:a16="http://schemas.microsoft.com/office/drawing/2014/main" id="{6D30E574-F348-4932-A134-7548F938E4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 name="Group 2"/>
          <p:cNvGrpSpPr>
            <a:grpSpLocks/>
          </p:cNvGrpSpPr>
          <p:nvPr/>
        </p:nvGrpSpPr>
        <p:grpSpPr bwMode="auto">
          <a:xfrm>
            <a:off x="2667422" y="892969"/>
            <a:ext cx="1570038" cy="1570038"/>
            <a:chOff x="4788025" y="4522833"/>
            <a:chExt cx="1569992" cy="1569992"/>
          </a:xfrm>
        </p:grpSpPr>
        <p:sp>
          <p:nvSpPr>
            <p:cNvPr id="4" name="Oval 3">
              <a:hlinkClick r:id="rId5"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4586" name="Rectangle 4">
              <a:hlinkClick r:id="rId5"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Consolidating</a:t>
              </a:r>
            </a:p>
          </p:txBody>
        </p:sp>
      </p:grpSp>
      <p:grpSp>
        <p:nvGrpSpPr>
          <p:cNvPr id="6" name="Group 5"/>
          <p:cNvGrpSpPr>
            <a:grpSpLocks/>
          </p:cNvGrpSpPr>
          <p:nvPr/>
        </p:nvGrpSpPr>
        <p:grpSpPr bwMode="auto">
          <a:xfrm>
            <a:off x="4450012" y="2468190"/>
            <a:ext cx="1577975" cy="1570038"/>
            <a:chOff x="6574042" y="4512842"/>
            <a:chExt cx="1577281" cy="1569992"/>
          </a:xfrm>
        </p:grpSpPr>
        <p:sp>
          <p:nvSpPr>
            <p:cNvPr id="7" name="Oval 6">
              <a:hlinkClick r:id="rId6" action="ppaction://hlinksldjump"/>
            </p:cNvPr>
            <p:cNvSpPr/>
            <p:nvPr/>
          </p:nvSpPr>
          <p:spPr>
            <a:xfrm>
              <a:off x="6574042" y="4512842"/>
              <a:ext cx="1569346"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4584" name="Rectangle 7">
              <a:hlinkClick r:id="rId6"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b="1">
                  <a:solidFill>
                    <a:schemeClr val="bg1"/>
                  </a:solidFill>
                </a:rPr>
                <a:t>Reflecting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Consolidating</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2492375"/>
            <a:ext cx="7632700" cy="3600450"/>
          </a:xfrm>
          <a:prstGeom prst="rect">
            <a:avLst/>
          </a:prstGeom>
          <a:solidFill>
            <a:srgbClr val="FDD1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27" name="Title 1"/>
          <p:cNvSpPr>
            <a:spLocks noGrp="1"/>
          </p:cNvSpPr>
          <p:nvPr>
            <p:ph type="title"/>
          </p:nvPr>
        </p:nvSpPr>
        <p:spPr>
          <a:xfrm>
            <a:off x="457200" y="479425"/>
            <a:ext cx="8220075" cy="993775"/>
          </a:xfrm>
        </p:spPr>
        <p:txBody>
          <a:bodyPr/>
          <a:lstStyle/>
          <a:p>
            <a:r>
              <a:rPr lang="en-GB" altLang="en-US" dirty="0"/>
              <a:t>Take the Quiz</a:t>
            </a:r>
          </a:p>
        </p:txBody>
      </p:sp>
      <p:sp>
        <p:nvSpPr>
          <p:cNvPr id="3" name="Rectangle 2"/>
          <p:cNvSpPr>
            <a:spLocks noChangeArrowheads="1"/>
          </p:cNvSpPr>
          <p:nvPr/>
        </p:nvSpPr>
        <p:spPr bwMode="auto">
          <a:xfrm>
            <a:off x="755650" y="1412776"/>
            <a:ext cx="76327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t>It’s time to get thinking about what you have learnt about sex! </a:t>
            </a:r>
          </a:p>
          <a:p>
            <a:pPr eaLnBrk="1" hangingPunct="1"/>
            <a:endParaRPr lang="en-GB" altLang="en-US" dirty="0"/>
          </a:p>
          <a:p>
            <a:pPr algn="ctr" eaLnBrk="1" hangingPunct="1"/>
            <a:r>
              <a:rPr lang="en-GB" altLang="en-US" dirty="0"/>
              <a:t>Think carefully about the questions on your quiz sheet. </a:t>
            </a:r>
          </a:p>
        </p:txBody>
      </p:sp>
      <p:sp>
        <p:nvSpPr>
          <p:cNvPr id="5" name="Oval 4"/>
          <p:cNvSpPr/>
          <p:nvPr/>
        </p:nvSpPr>
        <p:spPr>
          <a:xfrm>
            <a:off x="827088" y="2997200"/>
            <a:ext cx="2665412" cy="2663825"/>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Try to answer using the </a:t>
            </a:r>
            <a:br>
              <a:rPr lang="en-GB" dirty="0">
                <a:solidFill>
                  <a:schemeClr val="bg1"/>
                </a:solidFill>
              </a:rPr>
            </a:br>
            <a:r>
              <a:rPr lang="en-GB" dirty="0">
                <a:solidFill>
                  <a:schemeClr val="bg1"/>
                </a:solidFill>
              </a:rPr>
              <a:t>correct scientific vocabulary used in the lesson.</a:t>
            </a:r>
          </a:p>
        </p:txBody>
      </p:sp>
      <p:pic>
        <p:nvPicPr>
          <p:cNvPr id="9" name="Individual Work"/>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8734" y="2636912"/>
            <a:ext cx="2376264" cy="3360388"/>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7904" y="2636912"/>
            <a:ext cx="2376264" cy="33603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uiExpand="1" build="p"/>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Reflecting</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479425"/>
            <a:ext cx="8220075" cy="993775"/>
          </a:xfrm>
        </p:spPr>
        <p:txBody>
          <a:bodyPr/>
          <a:lstStyle/>
          <a:p>
            <a:r>
              <a:rPr lang="en-GB" altLang="en-US"/>
              <a:t>Questions and Answers</a:t>
            </a:r>
          </a:p>
        </p:txBody>
      </p:sp>
      <p:sp>
        <p:nvSpPr>
          <p:cNvPr id="3" name="Rectangle 2"/>
          <p:cNvSpPr>
            <a:spLocks noChangeArrowheads="1"/>
          </p:cNvSpPr>
          <p:nvPr/>
        </p:nvSpPr>
        <p:spPr bwMode="auto">
          <a:xfrm>
            <a:off x="755650" y="1473200"/>
            <a:ext cx="54006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t>With your partner, look back at your questions from the start of the lesson.</a:t>
            </a:r>
          </a:p>
          <a:p>
            <a:pPr eaLnBrk="1" hangingPunct="1"/>
            <a:endParaRPr lang="en-GB" altLang="en-US" dirty="0"/>
          </a:p>
          <a:p>
            <a:pPr eaLnBrk="1" hangingPunct="1"/>
            <a:r>
              <a:rPr lang="en-GB" altLang="en-US" dirty="0"/>
              <a:t>Together, decide whether these questions have been answered in today’s lesson. </a:t>
            </a:r>
          </a:p>
          <a:p>
            <a:pPr eaLnBrk="1" hangingPunct="1"/>
            <a:endParaRPr lang="en-GB" altLang="en-US" dirty="0"/>
          </a:p>
          <a:p>
            <a:pPr eaLnBrk="1" hangingPunct="1"/>
            <a:r>
              <a:rPr lang="en-GB" altLang="en-US" dirty="0"/>
              <a:t>Perhaps you are able to answer your partner’s question for them.</a:t>
            </a:r>
          </a:p>
        </p:txBody>
      </p:sp>
      <p:pic>
        <p:nvPicPr>
          <p:cNvPr id="28676" name="Talking Partner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755650" y="5697538"/>
            <a:ext cx="7704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b="1"/>
              <a:t>With your partner, write down three things that you have learnt today.</a:t>
            </a:r>
          </a:p>
        </p:txBody>
      </p:sp>
      <p:sp>
        <p:nvSpPr>
          <p:cNvPr id="13" name="Rectangle 12"/>
          <p:cNvSpPr/>
          <p:nvPr/>
        </p:nvSpPr>
        <p:spPr>
          <a:xfrm>
            <a:off x="768350" y="4146550"/>
            <a:ext cx="7404100" cy="1095375"/>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440000" bIns="108000" anchor="ctr"/>
          <a:lstStyle/>
          <a:p>
            <a:pPr eaLnBrk="1" fontAlgn="auto" hangingPunct="1">
              <a:spcBef>
                <a:spcPts val="0"/>
              </a:spcBef>
              <a:spcAft>
                <a:spcPts val="0"/>
              </a:spcAft>
              <a:defRPr/>
            </a:pPr>
            <a:r>
              <a:rPr lang="en-GB" dirty="0"/>
              <a:t>If you still have questions you would like answered, put them in the Question Box at the end of the lesson and we can come back to these another time.</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40538" y="3836988"/>
            <a:ext cx="1692275"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r="29195"/>
          <a:stretch/>
        </p:blipFill>
        <p:spPr>
          <a:xfrm>
            <a:off x="5796136" y="1544796"/>
            <a:ext cx="2880320" cy="217509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42"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500"/>
                            </p:stCondLst>
                            <p:childTnLst>
                              <p:par>
                                <p:cTn id="29" presetID="22" presetClass="entr" presetSubtype="2"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right)">
                                      <p:cBhvr>
                                        <p:cTn id="31" dur="500"/>
                                        <p:tgtEl>
                                          <p:spTgt spid="1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p:cNvSpPr>
            <a:spLocks noGrp="1"/>
          </p:cNvSpPr>
          <p:nvPr>
            <p:ph type="title"/>
          </p:nvPr>
        </p:nvSpPr>
        <p:spPr>
          <a:xfrm>
            <a:off x="457200" y="436563"/>
            <a:ext cx="8220075" cy="5584825"/>
          </a:xfrm>
          <a:prstGeom prst="roundRect">
            <a:avLst>
              <a:gd name="adj" fmla="val 2204"/>
            </a:avLst>
          </a:prstGeom>
        </p:spPr>
        <p:txBody>
          <a:bodyPr/>
          <a:lstStyle/>
          <a:p>
            <a:r>
              <a:rPr lang="en-GB" altLang="en-US" sz="5400">
                <a:latin typeface="Twinkl" pitchFamily="2" charset="0"/>
              </a:rPr>
              <a:t>The Big Questions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056638" y="765175"/>
            <a:ext cx="2159000" cy="2160588"/>
          </a:xfrm>
          <a:prstGeom prst="ellipse">
            <a:avLst/>
          </a:prstGeom>
          <a:solidFill>
            <a:srgbClr val="F081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sexual relationship and who can have one?</a:t>
            </a:r>
          </a:p>
        </p:txBody>
      </p:sp>
      <p:sp>
        <p:nvSpPr>
          <p:cNvPr id="14" name="Oval 13"/>
          <p:cNvSpPr/>
          <p:nvPr/>
        </p:nvSpPr>
        <p:spPr>
          <a:xfrm>
            <a:off x="5016181" y="1448166"/>
            <a:ext cx="2160587" cy="2159000"/>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an STI and how can they be prevented?</a:t>
            </a:r>
          </a:p>
        </p:txBody>
      </p:sp>
      <p:sp>
        <p:nvSpPr>
          <p:cNvPr id="15" name="Oval 14"/>
          <p:cNvSpPr/>
          <p:nvPr/>
        </p:nvSpPr>
        <p:spPr>
          <a:xfrm>
            <a:off x="2940983" y="3419948"/>
            <a:ext cx="2699568" cy="2701559"/>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type of physical contact is unacceptable and how should we respond?</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64920" y="1544179"/>
            <a:ext cx="2699568" cy="534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9512" y="1516530"/>
            <a:ext cx="2604949" cy="537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6302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what a sexual relationship is and who can have a </a:t>
            </a:r>
            <a:br>
              <a:rPr lang="en-GB" dirty="0">
                <a:latin typeface="Twinkl" pitchFamily="50" charset="0"/>
              </a:rPr>
            </a:br>
            <a:r>
              <a:rPr lang="en-GB" dirty="0">
                <a:latin typeface="Twinkl" pitchFamily="50" charset="0"/>
              </a:rPr>
              <a:t>sexual relationship.</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describe the terms ‘sexual relationship’ and ‘sexual intercourse’.</a:t>
            </a:r>
          </a:p>
          <a:p>
            <a:pPr>
              <a:lnSpc>
                <a:spcPct val="100000"/>
              </a:lnSpc>
            </a:pPr>
            <a:r>
              <a:rPr lang="en-GB" dirty="0">
                <a:latin typeface="Twinkl" pitchFamily="50" charset="0"/>
              </a:rPr>
              <a:t>I can explain who can have a sexual relationship, according to </a:t>
            </a:r>
            <a:br>
              <a:rPr lang="en-GB" dirty="0">
                <a:latin typeface="Twinkl" pitchFamily="50" charset="0"/>
              </a:rPr>
            </a:br>
            <a:r>
              <a:rPr lang="en-GB" dirty="0">
                <a:latin typeface="Twinkl" pitchFamily="50" charset="0"/>
              </a:rPr>
              <a:t>the law.</a:t>
            </a:r>
          </a:p>
          <a:p>
            <a:pPr>
              <a:lnSpc>
                <a:spcPct val="100000"/>
              </a:lnSpc>
            </a:pPr>
            <a:r>
              <a:rPr lang="en-GB" dirty="0">
                <a:latin typeface="Twinkl" pitchFamily="50" charset="0"/>
              </a:rPr>
              <a:t>I can explain what an STI is and I know how these can be prevented.</a:t>
            </a:r>
          </a:p>
          <a:p>
            <a:pPr>
              <a:lnSpc>
                <a:spcPct val="100000"/>
              </a:lnSpc>
            </a:pPr>
            <a:r>
              <a:rPr lang="en-GB" dirty="0">
                <a:latin typeface="Twinkl" pitchFamily="50" charset="0"/>
              </a:rPr>
              <a:t>I can judge when physical contact is unacceptable and I know how </a:t>
            </a:r>
            <a:br>
              <a:rPr lang="en-GB" dirty="0">
                <a:latin typeface="Twinkl" pitchFamily="50" charset="0"/>
              </a:rPr>
            </a:br>
            <a:r>
              <a:rPr lang="en-GB" dirty="0">
                <a:latin typeface="Twinkl" pitchFamily="50" charset="0"/>
              </a:rPr>
              <a:t>to respond. </a:t>
            </a:r>
          </a:p>
        </p:txBody>
      </p:sp>
    </p:spTree>
    <p:extLst>
      <p:ext uri="{BB962C8B-B14F-4D97-AF65-F5344CB8AC3E}">
        <p14:creationId xmlns:p14="http://schemas.microsoft.com/office/powerpoint/2010/main" val="2716128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t's Talk About Sex Lesson Presentation" id="{77AA0BCE-C5AA-42A8-A1B6-C0ADAE378DE8}" vid="{8FFF7A7B-6133-4A08-9D77-446784077E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Let's Talk About Sex Lesson Presentation</Template>
  <TotalTime>212</TotalTime>
  <Words>1883</Words>
  <Application>Microsoft Office PowerPoint</Application>
  <PresentationFormat>On-screen Show (4:3)</PresentationFormat>
  <Paragraphs>139</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Calibri</vt:lpstr>
      <vt:lpstr>Roboto</vt:lpstr>
      <vt:lpstr>Twinkl</vt:lpstr>
      <vt:lpstr>Sassoon Infant Rg</vt:lpstr>
      <vt:lpstr>Arial</vt:lpstr>
      <vt:lpstr>Office Theme</vt:lpstr>
      <vt:lpstr>PowerPoint Presentation</vt:lpstr>
      <vt:lpstr>PowerPoint Presentation</vt:lpstr>
      <vt:lpstr>The Big Questions</vt:lpstr>
      <vt:lpstr>PowerPoint Presentation</vt:lpstr>
      <vt:lpstr>Reconnecting</vt:lpstr>
      <vt:lpstr>Relationships</vt:lpstr>
      <vt:lpstr>Relationships</vt:lpstr>
      <vt:lpstr>Relationships</vt:lpstr>
      <vt:lpstr>Exploring</vt:lpstr>
      <vt:lpstr>Let’s Talk About Sex </vt:lpstr>
      <vt:lpstr>Let’s Talk About Sex </vt:lpstr>
      <vt:lpstr>Let’s Talk About Sex </vt:lpstr>
      <vt:lpstr>From Conception to Birth</vt:lpstr>
      <vt:lpstr>From Conception to Birth</vt:lpstr>
      <vt:lpstr>From Conception to Birth</vt:lpstr>
      <vt:lpstr>Let’s Talk About Sex </vt:lpstr>
      <vt:lpstr>Let’s Talk About Sex </vt:lpstr>
      <vt:lpstr>Staying Safe and Healthy</vt:lpstr>
      <vt:lpstr>Staying Safe and Healthy</vt:lpstr>
      <vt:lpstr>Staying Safe and Healthy</vt:lpstr>
      <vt:lpstr>Staying Safe and Healthy</vt:lpstr>
      <vt:lpstr>Staying Safe and Healthy</vt:lpstr>
      <vt:lpstr>PowerPoint Presentation</vt:lpstr>
      <vt:lpstr>Consolidating</vt:lpstr>
      <vt:lpstr>Take the Quiz</vt:lpstr>
      <vt:lpstr>Reflecting</vt:lpstr>
      <vt:lpstr>Questions and Answers</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Marine Redon</dc:creator>
  <cp:lastModifiedBy>Keith Leader</cp:lastModifiedBy>
  <cp:revision>9</cp:revision>
  <dcterms:created xsi:type="dcterms:W3CDTF">2020-09-22T08:07:12Z</dcterms:created>
  <dcterms:modified xsi:type="dcterms:W3CDTF">2021-05-18T10:18:34Z</dcterms:modified>
</cp:coreProperties>
</file>