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71" r:id="rId5"/>
    <p:sldId id="272" r:id="rId6"/>
    <p:sldId id="259" r:id="rId7"/>
    <p:sldId id="260" r:id="rId8"/>
    <p:sldId id="262" r:id="rId9"/>
    <p:sldId id="274" r:id="rId10"/>
    <p:sldId id="264" r:id="rId11"/>
    <p:sldId id="265" r:id="rId12"/>
    <p:sldId id="266" r:id="rId13"/>
    <p:sldId id="273" r:id="rId14"/>
    <p:sldId id="267" r:id="rId15"/>
    <p:sldId id="270" r:id="rId16"/>
    <p:sldId id="275" r:id="rId17"/>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9A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725" y="6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1" i="0">
                <a:solidFill>
                  <a:schemeClr val="tx1"/>
                </a:solidFill>
                <a:latin typeface="Comic Sans MS"/>
                <a:cs typeface="Comic Sans MS"/>
              </a:defRPr>
            </a:lvl1pPr>
          </a:lstStyle>
          <a:p>
            <a:endParaRPr/>
          </a:p>
        </p:txBody>
      </p:sp>
      <p:sp>
        <p:nvSpPr>
          <p:cNvPr id="3" name="Holder 3"/>
          <p:cNvSpPr>
            <a:spLocks noGrp="1"/>
          </p:cNvSpPr>
          <p:nvPr>
            <p:ph type="body" idx="1"/>
          </p:nvPr>
        </p:nvSpPr>
        <p:spPr/>
        <p:txBody>
          <a:bodyPr lIns="0" tIns="0" rIns="0" bIns="0"/>
          <a:lstStyle>
            <a:lvl1pPr>
              <a:defRPr sz="2800" b="0" i="0">
                <a:solidFill>
                  <a:schemeClr val="tx1"/>
                </a:solidFill>
                <a:latin typeface="Comic Sans MS"/>
                <a:cs typeface="Comic Sans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1" i="0">
                <a:solidFill>
                  <a:schemeClr val="tx1"/>
                </a:solidFill>
                <a:latin typeface="Comic Sans MS"/>
                <a:cs typeface="Comic Sans MS"/>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1" i="0">
                <a:solidFill>
                  <a:schemeClr val="tx1"/>
                </a:solidFill>
                <a:latin typeface="Comic Sans MS"/>
                <a:cs typeface="Comic Sans MS"/>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1/6/2022</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033395" y="320420"/>
            <a:ext cx="6125209" cy="696594"/>
          </a:xfrm>
          <a:prstGeom prst="rect">
            <a:avLst/>
          </a:prstGeom>
        </p:spPr>
        <p:txBody>
          <a:bodyPr wrap="square" lIns="0" tIns="0" rIns="0" bIns="0">
            <a:spAutoFit/>
          </a:bodyPr>
          <a:lstStyle>
            <a:lvl1pPr>
              <a:defRPr sz="4400" b="1" i="0">
                <a:solidFill>
                  <a:schemeClr val="tx1"/>
                </a:solidFill>
                <a:latin typeface="Comic Sans MS"/>
                <a:cs typeface="Comic Sans MS"/>
              </a:defRPr>
            </a:lvl1pPr>
          </a:lstStyle>
          <a:p>
            <a:endParaRPr/>
          </a:p>
        </p:txBody>
      </p:sp>
      <p:sp>
        <p:nvSpPr>
          <p:cNvPr id="3" name="Holder 3"/>
          <p:cNvSpPr>
            <a:spLocks noGrp="1"/>
          </p:cNvSpPr>
          <p:nvPr>
            <p:ph type="body" idx="1"/>
          </p:nvPr>
        </p:nvSpPr>
        <p:spPr>
          <a:xfrm>
            <a:off x="522986" y="1219022"/>
            <a:ext cx="11146027" cy="4293870"/>
          </a:xfrm>
          <a:prstGeom prst="rect">
            <a:avLst/>
          </a:prstGeom>
        </p:spPr>
        <p:txBody>
          <a:bodyPr wrap="square" lIns="0" tIns="0" rIns="0" bIns="0">
            <a:spAutoFit/>
          </a:bodyPr>
          <a:lstStyle>
            <a:lvl1pPr>
              <a:defRPr sz="2800" b="0" i="0">
                <a:solidFill>
                  <a:schemeClr val="tx1"/>
                </a:solidFill>
                <a:latin typeface="Comic Sans MS"/>
                <a:cs typeface="Comic Sans MS"/>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1/6/2022</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www.ruthmiskin.com/en/parents-copy-2/"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8" Type="http://schemas.openxmlformats.org/officeDocument/2006/relationships/image" Target="../media/image19.jpg"/><Relationship Id="rId13" Type="http://schemas.openxmlformats.org/officeDocument/2006/relationships/image" Target="../media/image24.jpg"/><Relationship Id="rId3" Type="http://schemas.openxmlformats.org/officeDocument/2006/relationships/image" Target="../media/image14.jpg"/><Relationship Id="rId7" Type="http://schemas.openxmlformats.org/officeDocument/2006/relationships/image" Target="../media/image18.jpg"/><Relationship Id="rId12" Type="http://schemas.openxmlformats.org/officeDocument/2006/relationships/image" Target="../media/image23.jpg"/><Relationship Id="rId2" Type="http://schemas.openxmlformats.org/officeDocument/2006/relationships/image" Target="../media/image13.jpg"/><Relationship Id="rId1" Type="http://schemas.openxmlformats.org/officeDocument/2006/relationships/slideLayout" Target="../slideLayouts/slideLayout4.xml"/><Relationship Id="rId6" Type="http://schemas.openxmlformats.org/officeDocument/2006/relationships/image" Target="../media/image17.jpg"/><Relationship Id="rId11" Type="http://schemas.openxmlformats.org/officeDocument/2006/relationships/image" Target="../media/image22.jpg"/><Relationship Id="rId5" Type="http://schemas.openxmlformats.org/officeDocument/2006/relationships/image" Target="../media/image16.jpg"/><Relationship Id="rId10" Type="http://schemas.openxmlformats.org/officeDocument/2006/relationships/image" Target="../media/image21.jpg"/><Relationship Id="rId4" Type="http://schemas.openxmlformats.org/officeDocument/2006/relationships/image" Target="../media/image15.jpg"/><Relationship Id="rId9" Type="http://schemas.openxmlformats.org/officeDocument/2006/relationships/image" Target="../media/image20.jpg"/><Relationship Id="rId14" Type="http://schemas.openxmlformats.org/officeDocument/2006/relationships/image" Target="../media/image25.jpg"/></Relationships>
</file>

<file path=ppt/slides/_rels/slide16.xml.rels><?xml version="1.0" encoding="UTF-8" standalone="yes"?>
<Relationships xmlns="http://schemas.openxmlformats.org/package/2006/relationships"><Relationship Id="rId2" Type="http://schemas.openxmlformats.org/officeDocument/2006/relationships/hyperlink" Target="https://www.ruthmiskin.com/en/parents-copy-2/"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object 2"/>
          <p:cNvSpPr txBox="1"/>
          <p:nvPr/>
        </p:nvSpPr>
        <p:spPr>
          <a:xfrm>
            <a:off x="2087499" y="3124200"/>
            <a:ext cx="8017003" cy="2228815"/>
          </a:xfrm>
          <a:prstGeom prst="rect">
            <a:avLst/>
          </a:prstGeom>
        </p:spPr>
        <p:txBody>
          <a:bodyPr vert="horz" wrap="square" lIns="0" tIns="12700" rIns="0" bIns="0" rtlCol="0">
            <a:spAutoFit/>
          </a:bodyPr>
          <a:lstStyle/>
          <a:p>
            <a:pPr marL="12700" algn="ctr">
              <a:lnSpc>
                <a:spcPct val="100000"/>
              </a:lnSpc>
              <a:spcBef>
                <a:spcPts val="100"/>
              </a:spcBef>
            </a:pPr>
            <a:r>
              <a:rPr sz="7200" dirty="0">
                <a:latin typeface="Comic Sans MS"/>
                <a:cs typeface="Comic Sans MS"/>
              </a:rPr>
              <a:t>Phonics</a:t>
            </a:r>
            <a:r>
              <a:rPr lang="en-US" sz="7200" dirty="0">
                <a:latin typeface="Comic Sans MS"/>
                <a:cs typeface="Comic Sans MS"/>
              </a:rPr>
              <a:t> Workshop for Parents</a:t>
            </a:r>
            <a:endParaRPr sz="7200" dirty="0">
              <a:latin typeface="Comic Sans MS"/>
              <a:cs typeface="Comic Sans MS"/>
            </a:endParaRPr>
          </a:p>
        </p:txBody>
      </p:sp>
      <p:sp>
        <p:nvSpPr>
          <p:cNvPr id="3" name="object 3"/>
          <p:cNvSpPr txBox="1"/>
          <p:nvPr/>
        </p:nvSpPr>
        <p:spPr>
          <a:xfrm>
            <a:off x="3279140" y="5591047"/>
            <a:ext cx="5633720" cy="696595"/>
          </a:xfrm>
          <a:prstGeom prst="rect">
            <a:avLst/>
          </a:prstGeom>
        </p:spPr>
        <p:txBody>
          <a:bodyPr vert="horz" wrap="square" lIns="0" tIns="12700" rIns="0" bIns="0" rtlCol="0">
            <a:spAutoFit/>
          </a:bodyPr>
          <a:lstStyle/>
          <a:p>
            <a:pPr marL="25400" algn="ctr">
              <a:lnSpc>
                <a:spcPct val="100000"/>
              </a:lnSpc>
              <a:spcBef>
                <a:spcPts val="100"/>
              </a:spcBef>
              <a:tabLst>
                <a:tab pos="1266825" algn="l"/>
              </a:tabLst>
            </a:pPr>
            <a:r>
              <a:rPr lang="en-US" sz="4400" spc="5" dirty="0">
                <a:solidFill>
                  <a:srgbClr val="1B9A4D"/>
                </a:solidFill>
                <a:latin typeface="Comic Sans MS"/>
                <a:cs typeface="Comic Sans MS"/>
              </a:rPr>
              <a:t>6</a:t>
            </a:r>
            <a:r>
              <a:rPr lang="en-US" sz="4400" spc="5" baseline="30000" dirty="0">
                <a:solidFill>
                  <a:srgbClr val="1B9A4D"/>
                </a:solidFill>
                <a:latin typeface="Comic Sans MS"/>
                <a:cs typeface="Comic Sans MS"/>
              </a:rPr>
              <a:t>th</a:t>
            </a:r>
            <a:r>
              <a:rPr lang="en-US" sz="4400" spc="5" dirty="0">
                <a:solidFill>
                  <a:srgbClr val="1B9A4D"/>
                </a:solidFill>
                <a:latin typeface="Comic Sans MS"/>
                <a:cs typeface="Comic Sans MS"/>
              </a:rPr>
              <a:t> January 2022</a:t>
            </a:r>
            <a:endParaRPr sz="4400" dirty="0">
              <a:solidFill>
                <a:srgbClr val="1B9A4D"/>
              </a:solidFill>
              <a:latin typeface="Comic Sans MS"/>
              <a:cs typeface="Comic Sans MS"/>
            </a:endParaRPr>
          </a:p>
        </p:txBody>
      </p:sp>
      <p:pic>
        <p:nvPicPr>
          <p:cNvPr id="6" name="Picture 5"/>
          <p:cNvPicPr>
            <a:picLocks noChangeAspect="1"/>
          </p:cNvPicPr>
          <p:nvPr/>
        </p:nvPicPr>
        <p:blipFill>
          <a:blip r:embed="rId2"/>
          <a:stretch>
            <a:fillRect/>
          </a:stretch>
        </p:blipFill>
        <p:spPr>
          <a:xfrm>
            <a:off x="4360334" y="0"/>
            <a:ext cx="3471333" cy="31242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68500" y="314401"/>
            <a:ext cx="5552440" cy="697230"/>
          </a:xfrm>
          <a:prstGeom prst="rect">
            <a:avLst/>
          </a:prstGeom>
        </p:spPr>
        <p:txBody>
          <a:bodyPr vert="horz" wrap="square" lIns="0" tIns="13335" rIns="0" bIns="0" rtlCol="0">
            <a:spAutoFit/>
          </a:bodyPr>
          <a:lstStyle/>
          <a:p>
            <a:pPr marL="12700">
              <a:lnSpc>
                <a:spcPct val="100000"/>
              </a:lnSpc>
              <a:spcBef>
                <a:spcPts val="105"/>
              </a:spcBef>
            </a:pPr>
            <a:r>
              <a:rPr dirty="0">
                <a:solidFill>
                  <a:srgbClr val="1B9A4D"/>
                </a:solidFill>
              </a:rPr>
              <a:t>E</a:t>
            </a:r>
            <a:r>
              <a:rPr dirty="0"/>
              <a:t>arly</a:t>
            </a:r>
            <a:r>
              <a:rPr spc="-40" dirty="0"/>
              <a:t> </a:t>
            </a:r>
            <a:r>
              <a:rPr spc="-5" dirty="0">
                <a:solidFill>
                  <a:srgbClr val="1B9A4D"/>
                </a:solidFill>
              </a:rPr>
              <a:t>L</a:t>
            </a:r>
            <a:r>
              <a:rPr spc="-5" dirty="0"/>
              <a:t>earning</a:t>
            </a:r>
            <a:r>
              <a:rPr spc="-30" dirty="0"/>
              <a:t> </a:t>
            </a:r>
            <a:r>
              <a:rPr dirty="0">
                <a:solidFill>
                  <a:srgbClr val="1B9A4D"/>
                </a:solidFill>
              </a:rPr>
              <a:t>G</a:t>
            </a:r>
            <a:r>
              <a:rPr dirty="0"/>
              <a:t>oals</a:t>
            </a:r>
          </a:p>
        </p:txBody>
      </p:sp>
      <p:sp>
        <p:nvSpPr>
          <p:cNvPr id="3" name="object 3"/>
          <p:cNvSpPr txBox="1"/>
          <p:nvPr/>
        </p:nvSpPr>
        <p:spPr>
          <a:xfrm>
            <a:off x="7734681" y="671322"/>
            <a:ext cx="2409190" cy="269240"/>
          </a:xfrm>
          <a:prstGeom prst="rect">
            <a:avLst/>
          </a:prstGeom>
        </p:spPr>
        <p:txBody>
          <a:bodyPr vert="horz" wrap="square" lIns="0" tIns="12065" rIns="0" bIns="0" rtlCol="0">
            <a:spAutoFit/>
          </a:bodyPr>
          <a:lstStyle/>
          <a:p>
            <a:pPr marL="12700">
              <a:lnSpc>
                <a:spcPct val="100000"/>
              </a:lnSpc>
              <a:spcBef>
                <a:spcPts val="95"/>
              </a:spcBef>
            </a:pPr>
            <a:r>
              <a:rPr sz="1600" b="1" spc="-5" dirty="0">
                <a:latin typeface="Comic Sans MS"/>
                <a:cs typeface="Comic Sans MS"/>
              </a:rPr>
              <a:t>–</a:t>
            </a:r>
            <a:r>
              <a:rPr sz="1600" b="1" dirty="0">
                <a:latin typeface="Comic Sans MS"/>
                <a:cs typeface="Comic Sans MS"/>
              </a:rPr>
              <a:t> </a:t>
            </a:r>
            <a:r>
              <a:rPr sz="1600" b="1" spc="-10" dirty="0">
                <a:latin typeface="Comic Sans MS"/>
                <a:cs typeface="Comic Sans MS"/>
              </a:rPr>
              <a:t>end</a:t>
            </a:r>
            <a:r>
              <a:rPr sz="1600" b="1" dirty="0">
                <a:latin typeface="Comic Sans MS"/>
                <a:cs typeface="Comic Sans MS"/>
              </a:rPr>
              <a:t> </a:t>
            </a:r>
            <a:r>
              <a:rPr sz="1600" b="1" spc="-5" dirty="0">
                <a:latin typeface="Comic Sans MS"/>
                <a:cs typeface="Comic Sans MS"/>
              </a:rPr>
              <a:t>of</a:t>
            </a:r>
            <a:r>
              <a:rPr sz="1600" b="1" spc="-10" dirty="0">
                <a:latin typeface="Comic Sans MS"/>
                <a:cs typeface="Comic Sans MS"/>
              </a:rPr>
              <a:t> Reception</a:t>
            </a:r>
            <a:r>
              <a:rPr sz="1600" b="1" spc="25" dirty="0">
                <a:latin typeface="Comic Sans MS"/>
                <a:cs typeface="Comic Sans MS"/>
              </a:rPr>
              <a:t> </a:t>
            </a:r>
            <a:r>
              <a:rPr sz="1600" b="1" spc="-10" dirty="0">
                <a:latin typeface="Comic Sans MS"/>
                <a:cs typeface="Comic Sans MS"/>
              </a:rPr>
              <a:t>Year</a:t>
            </a:r>
            <a:endParaRPr sz="1600">
              <a:latin typeface="Comic Sans MS"/>
              <a:cs typeface="Comic Sans MS"/>
            </a:endParaRPr>
          </a:p>
        </p:txBody>
      </p:sp>
      <p:sp>
        <p:nvSpPr>
          <p:cNvPr id="4" name="object 4"/>
          <p:cNvSpPr txBox="1"/>
          <p:nvPr/>
        </p:nvSpPr>
        <p:spPr>
          <a:xfrm>
            <a:off x="916939" y="1213739"/>
            <a:ext cx="5971541" cy="732790"/>
          </a:xfrm>
          <a:prstGeom prst="rect">
            <a:avLst/>
          </a:prstGeom>
        </p:spPr>
        <p:txBody>
          <a:bodyPr vert="horz" wrap="square" lIns="0" tIns="106680" rIns="0" bIns="0" rtlCol="0">
            <a:spAutoFit/>
          </a:bodyPr>
          <a:lstStyle/>
          <a:p>
            <a:pPr marR="5080" algn="r">
              <a:lnSpc>
                <a:spcPct val="100000"/>
              </a:lnSpc>
              <a:spcBef>
                <a:spcPts val="840"/>
              </a:spcBef>
            </a:pPr>
            <a:r>
              <a:rPr sz="1900" b="1" spc="-5" dirty="0">
                <a:solidFill>
                  <a:srgbClr val="1B9A4D"/>
                </a:solidFill>
                <a:uFill>
                  <a:solidFill>
                    <a:srgbClr val="FF0000"/>
                  </a:solidFill>
                </a:uFill>
                <a:latin typeface="Comic Sans MS"/>
                <a:cs typeface="Comic Sans MS"/>
              </a:rPr>
              <a:t>LITERACY</a:t>
            </a:r>
            <a:endParaRPr sz="1900" dirty="0">
              <a:solidFill>
                <a:srgbClr val="1B9A4D"/>
              </a:solidFill>
              <a:latin typeface="Comic Sans MS"/>
              <a:cs typeface="Comic Sans MS"/>
            </a:endParaRPr>
          </a:p>
          <a:p>
            <a:pPr marL="12700">
              <a:lnSpc>
                <a:spcPct val="100000"/>
              </a:lnSpc>
              <a:spcBef>
                <a:spcPts val="625"/>
              </a:spcBef>
            </a:pPr>
            <a:r>
              <a:rPr sz="1600" b="1" spc="-5" dirty="0">
                <a:solidFill>
                  <a:srgbClr val="1B9A4D"/>
                </a:solidFill>
                <a:latin typeface="Comic Sans MS"/>
                <a:cs typeface="Comic Sans MS"/>
              </a:rPr>
              <a:t>Comprehension</a:t>
            </a:r>
            <a:endParaRPr sz="1600" dirty="0">
              <a:solidFill>
                <a:srgbClr val="1B9A4D"/>
              </a:solidFill>
              <a:latin typeface="Comic Sans MS"/>
              <a:cs typeface="Comic Sans MS"/>
            </a:endParaRPr>
          </a:p>
        </p:txBody>
      </p:sp>
      <p:sp>
        <p:nvSpPr>
          <p:cNvPr id="5" name="object 5"/>
          <p:cNvSpPr txBox="1"/>
          <p:nvPr/>
        </p:nvSpPr>
        <p:spPr>
          <a:xfrm>
            <a:off x="916939" y="2000504"/>
            <a:ext cx="10636885" cy="269240"/>
          </a:xfrm>
          <a:prstGeom prst="rect">
            <a:avLst/>
          </a:prstGeom>
        </p:spPr>
        <p:txBody>
          <a:bodyPr vert="horz" wrap="square" lIns="0" tIns="12065" rIns="0" bIns="0" rtlCol="0">
            <a:spAutoFit/>
          </a:bodyPr>
          <a:lstStyle/>
          <a:p>
            <a:pPr marL="241300" indent="-228600">
              <a:lnSpc>
                <a:spcPct val="100000"/>
              </a:lnSpc>
              <a:spcBef>
                <a:spcPts val="95"/>
              </a:spcBef>
              <a:buFont typeface="Arial MT"/>
              <a:buChar char="•"/>
              <a:tabLst>
                <a:tab pos="240665" algn="l"/>
                <a:tab pos="241300" algn="l"/>
              </a:tabLst>
            </a:pPr>
            <a:r>
              <a:rPr sz="1600" spc="-5" dirty="0">
                <a:latin typeface="Comic Sans MS"/>
                <a:cs typeface="Comic Sans MS"/>
              </a:rPr>
              <a:t>Demonstrate understanding</a:t>
            </a:r>
            <a:r>
              <a:rPr sz="1600" spc="25" dirty="0">
                <a:latin typeface="Comic Sans MS"/>
                <a:cs typeface="Comic Sans MS"/>
              </a:rPr>
              <a:t> </a:t>
            </a:r>
            <a:r>
              <a:rPr sz="1600" spc="-5" dirty="0">
                <a:latin typeface="Comic Sans MS"/>
                <a:cs typeface="Comic Sans MS"/>
              </a:rPr>
              <a:t>of</a:t>
            </a:r>
            <a:r>
              <a:rPr sz="1600" dirty="0">
                <a:latin typeface="Comic Sans MS"/>
                <a:cs typeface="Comic Sans MS"/>
              </a:rPr>
              <a:t> </a:t>
            </a:r>
            <a:r>
              <a:rPr sz="1600" spc="-10" dirty="0">
                <a:latin typeface="Comic Sans MS"/>
                <a:cs typeface="Comic Sans MS"/>
              </a:rPr>
              <a:t>what</a:t>
            </a:r>
            <a:r>
              <a:rPr sz="1600" spc="5" dirty="0">
                <a:latin typeface="Comic Sans MS"/>
                <a:cs typeface="Comic Sans MS"/>
              </a:rPr>
              <a:t> </a:t>
            </a:r>
            <a:r>
              <a:rPr sz="1600" spc="-5" dirty="0">
                <a:latin typeface="Comic Sans MS"/>
                <a:cs typeface="Comic Sans MS"/>
              </a:rPr>
              <a:t>has</a:t>
            </a:r>
            <a:r>
              <a:rPr sz="1600" spc="10" dirty="0">
                <a:latin typeface="Comic Sans MS"/>
                <a:cs typeface="Comic Sans MS"/>
              </a:rPr>
              <a:t> </a:t>
            </a:r>
            <a:r>
              <a:rPr sz="1600" spc="-5" dirty="0">
                <a:latin typeface="Comic Sans MS"/>
                <a:cs typeface="Comic Sans MS"/>
              </a:rPr>
              <a:t>been</a:t>
            </a:r>
            <a:r>
              <a:rPr sz="1600" spc="10" dirty="0">
                <a:latin typeface="Comic Sans MS"/>
                <a:cs typeface="Comic Sans MS"/>
              </a:rPr>
              <a:t> </a:t>
            </a:r>
            <a:r>
              <a:rPr sz="1600" spc="-5" dirty="0">
                <a:latin typeface="Comic Sans MS"/>
                <a:cs typeface="Comic Sans MS"/>
              </a:rPr>
              <a:t>read</a:t>
            </a:r>
            <a:r>
              <a:rPr sz="1600" spc="15" dirty="0">
                <a:latin typeface="Comic Sans MS"/>
                <a:cs typeface="Comic Sans MS"/>
              </a:rPr>
              <a:t> </a:t>
            </a:r>
            <a:r>
              <a:rPr sz="1600" spc="-5" dirty="0">
                <a:latin typeface="Comic Sans MS"/>
                <a:cs typeface="Comic Sans MS"/>
              </a:rPr>
              <a:t>to</a:t>
            </a:r>
            <a:r>
              <a:rPr sz="1600" spc="-10" dirty="0">
                <a:latin typeface="Comic Sans MS"/>
                <a:cs typeface="Comic Sans MS"/>
              </a:rPr>
              <a:t> </a:t>
            </a:r>
            <a:r>
              <a:rPr sz="1600" spc="-5" dirty="0">
                <a:latin typeface="Comic Sans MS"/>
                <a:cs typeface="Comic Sans MS"/>
              </a:rPr>
              <a:t>them</a:t>
            </a:r>
            <a:r>
              <a:rPr sz="1600" spc="5" dirty="0">
                <a:latin typeface="Comic Sans MS"/>
                <a:cs typeface="Comic Sans MS"/>
              </a:rPr>
              <a:t> </a:t>
            </a:r>
            <a:r>
              <a:rPr sz="1600" spc="-5" dirty="0">
                <a:latin typeface="Comic Sans MS"/>
                <a:cs typeface="Comic Sans MS"/>
              </a:rPr>
              <a:t>by</a:t>
            </a:r>
            <a:r>
              <a:rPr sz="1600" dirty="0">
                <a:latin typeface="Comic Sans MS"/>
                <a:cs typeface="Comic Sans MS"/>
              </a:rPr>
              <a:t> </a:t>
            </a:r>
            <a:r>
              <a:rPr sz="1600" spc="-5" dirty="0">
                <a:latin typeface="Comic Sans MS"/>
                <a:cs typeface="Comic Sans MS"/>
              </a:rPr>
              <a:t>retelling</a:t>
            </a:r>
            <a:r>
              <a:rPr sz="1600" spc="25" dirty="0">
                <a:latin typeface="Comic Sans MS"/>
                <a:cs typeface="Comic Sans MS"/>
              </a:rPr>
              <a:t> </a:t>
            </a:r>
            <a:r>
              <a:rPr sz="1600" spc="-5" dirty="0">
                <a:latin typeface="Comic Sans MS"/>
                <a:cs typeface="Comic Sans MS"/>
              </a:rPr>
              <a:t>stories</a:t>
            </a:r>
            <a:r>
              <a:rPr sz="1600" dirty="0">
                <a:latin typeface="Comic Sans MS"/>
                <a:cs typeface="Comic Sans MS"/>
              </a:rPr>
              <a:t> </a:t>
            </a:r>
            <a:r>
              <a:rPr sz="1600" spc="-5" dirty="0">
                <a:latin typeface="Comic Sans MS"/>
                <a:cs typeface="Comic Sans MS"/>
              </a:rPr>
              <a:t>and</a:t>
            </a:r>
            <a:r>
              <a:rPr sz="1600" spc="5" dirty="0">
                <a:latin typeface="Comic Sans MS"/>
                <a:cs typeface="Comic Sans MS"/>
              </a:rPr>
              <a:t> </a:t>
            </a:r>
            <a:r>
              <a:rPr sz="1600" spc="-5" dirty="0">
                <a:latin typeface="Comic Sans MS"/>
                <a:cs typeface="Comic Sans MS"/>
              </a:rPr>
              <a:t>narratives</a:t>
            </a:r>
            <a:r>
              <a:rPr sz="1600" spc="25" dirty="0">
                <a:latin typeface="Comic Sans MS"/>
                <a:cs typeface="Comic Sans MS"/>
              </a:rPr>
              <a:t> </a:t>
            </a:r>
            <a:r>
              <a:rPr sz="1600" spc="-5" dirty="0">
                <a:latin typeface="Comic Sans MS"/>
                <a:cs typeface="Comic Sans MS"/>
              </a:rPr>
              <a:t>using</a:t>
            </a:r>
            <a:r>
              <a:rPr sz="1600" spc="15" dirty="0">
                <a:latin typeface="Comic Sans MS"/>
                <a:cs typeface="Comic Sans MS"/>
              </a:rPr>
              <a:t> </a:t>
            </a:r>
            <a:r>
              <a:rPr sz="1600" spc="-5" dirty="0">
                <a:latin typeface="Comic Sans MS"/>
                <a:cs typeface="Comic Sans MS"/>
              </a:rPr>
              <a:t>their</a:t>
            </a:r>
            <a:r>
              <a:rPr sz="1600" spc="5" dirty="0">
                <a:latin typeface="Comic Sans MS"/>
                <a:cs typeface="Comic Sans MS"/>
              </a:rPr>
              <a:t> </a:t>
            </a:r>
            <a:r>
              <a:rPr sz="1600" spc="-10" dirty="0">
                <a:latin typeface="Comic Sans MS"/>
                <a:cs typeface="Comic Sans MS"/>
              </a:rPr>
              <a:t>own</a:t>
            </a:r>
            <a:endParaRPr sz="1600">
              <a:latin typeface="Comic Sans MS"/>
              <a:cs typeface="Comic Sans MS"/>
            </a:endParaRPr>
          </a:p>
        </p:txBody>
      </p:sp>
      <p:sp>
        <p:nvSpPr>
          <p:cNvPr id="6" name="object 6"/>
          <p:cNvSpPr txBox="1"/>
          <p:nvPr/>
        </p:nvSpPr>
        <p:spPr>
          <a:xfrm>
            <a:off x="916939" y="2116626"/>
            <a:ext cx="4199255" cy="669925"/>
          </a:xfrm>
          <a:prstGeom prst="rect">
            <a:avLst/>
          </a:prstGeom>
        </p:spPr>
        <p:txBody>
          <a:bodyPr vert="horz" wrap="square" lIns="0" tIns="90805" rIns="0" bIns="0" rtlCol="0">
            <a:spAutoFit/>
          </a:bodyPr>
          <a:lstStyle/>
          <a:p>
            <a:pPr marL="241300">
              <a:lnSpc>
                <a:spcPct val="100000"/>
              </a:lnSpc>
              <a:spcBef>
                <a:spcPts val="715"/>
              </a:spcBef>
            </a:pPr>
            <a:r>
              <a:rPr sz="1600" spc="-5" dirty="0">
                <a:latin typeface="Comic Sans MS"/>
                <a:cs typeface="Comic Sans MS"/>
              </a:rPr>
              <a:t>words</a:t>
            </a:r>
            <a:r>
              <a:rPr sz="1600" spc="5" dirty="0">
                <a:latin typeface="Comic Sans MS"/>
                <a:cs typeface="Comic Sans MS"/>
              </a:rPr>
              <a:t> </a:t>
            </a:r>
            <a:r>
              <a:rPr sz="1600" spc="-5" dirty="0">
                <a:latin typeface="Comic Sans MS"/>
                <a:cs typeface="Comic Sans MS"/>
              </a:rPr>
              <a:t>and</a:t>
            </a:r>
            <a:r>
              <a:rPr sz="1600" spc="20" dirty="0">
                <a:latin typeface="Comic Sans MS"/>
                <a:cs typeface="Comic Sans MS"/>
              </a:rPr>
              <a:t> </a:t>
            </a:r>
            <a:r>
              <a:rPr sz="1600" spc="-10" dirty="0">
                <a:latin typeface="Comic Sans MS"/>
                <a:cs typeface="Comic Sans MS"/>
              </a:rPr>
              <a:t>recently</a:t>
            </a:r>
            <a:r>
              <a:rPr sz="1600" spc="10" dirty="0">
                <a:latin typeface="Comic Sans MS"/>
                <a:cs typeface="Comic Sans MS"/>
              </a:rPr>
              <a:t> </a:t>
            </a:r>
            <a:r>
              <a:rPr sz="1600" spc="-10" dirty="0">
                <a:latin typeface="Comic Sans MS"/>
                <a:cs typeface="Comic Sans MS"/>
              </a:rPr>
              <a:t>introduced</a:t>
            </a:r>
            <a:r>
              <a:rPr sz="1600" spc="15" dirty="0">
                <a:latin typeface="Comic Sans MS"/>
                <a:cs typeface="Comic Sans MS"/>
              </a:rPr>
              <a:t> </a:t>
            </a:r>
            <a:r>
              <a:rPr sz="1600" spc="-10" dirty="0">
                <a:latin typeface="Comic Sans MS"/>
                <a:cs typeface="Comic Sans MS"/>
              </a:rPr>
              <a:t>vocabulary</a:t>
            </a:r>
            <a:endParaRPr sz="1600">
              <a:latin typeface="Comic Sans MS"/>
              <a:cs typeface="Comic Sans MS"/>
            </a:endParaRPr>
          </a:p>
          <a:p>
            <a:pPr marL="302260" indent="-290195">
              <a:lnSpc>
                <a:spcPct val="100000"/>
              </a:lnSpc>
              <a:spcBef>
                <a:spcPts val="615"/>
              </a:spcBef>
              <a:buFont typeface="Arial MT"/>
              <a:buChar char="•"/>
              <a:tabLst>
                <a:tab pos="302260" algn="l"/>
                <a:tab pos="302895" algn="l"/>
              </a:tabLst>
            </a:pPr>
            <a:r>
              <a:rPr sz="1600" spc="-10" dirty="0">
                <a:latin typeface="Comic Sans MS"/>
                <a:cs typeface="Comic Sans MS"/>
              </a:rPr>
              <a:t>Anticipate</a:t>
            </a:r>
            <a:r>
              <a:rPr sz="1600" spc="10" dirty="0">
                <a:latin typeface="Comic Sans MS"/>
                <a:cs typeface="Comic Sans MS"/>
              </a:rPr>
              <a:t> </a:t>
            </a:r>
            <a:r>
              <a:rPr sz="1600" spc="-10" dirty="0">
                <a:latin typeface="Comic Sans MS"/>
                <a:cs typeface="Comic Sans MS"/>
              </a:rPr>
              <a:t>key</a:t>
            </a:r>
            <a:r>
              <a:rPr sz="1600" spc="-5" dirty="0">
                <a:latin typeface="Comic Sans MS"/>
                <a:cs typeface="Comic Sans MS"/>
              </a:rPr>
              <a:t> events</a:t>
            </a:r>
            <a:r>
              <a:rPr sz="1600" spc="-20" dirty="0">
                <a:latin typeface="Comic Sans MS"/>
                <a:cs typeface="Comic Sans MS"/>
              </a:rPr>
              <a:t> </a:t>
            </a:r>
            <a:r>
              <a:rPr sz="1600" spc="-5" dirty="0">
                <a:latin typeface="Comic Sans MS"/>
                <a:cs typeface="Comic Sans MS"/>
              </a:rPr>
              <a:t>in</a:t>
            </a:r>
            <a:r>
              <a:rPr sz="1600" dirty="0">
                <a:latin typeface="Comic Sans MS"/>
                <a:cs typeface="Comic Sans MS"/>
              </a:rPr>
              <a:t> </a:t>
            </a:r>
            <a:r>
              <a:rPr sz="1600" spc="-5" dirty="0">
                <a:latin typeface="Comic Sans MS"/>
                <a:cs typeface="Comic Sans MS"/>
              </a:rPr>
              <a:t>stories</a:t>
            </a:r>
            <a:endParaRPr sz="1600">
              <a:latin typeface="Comic Sans MS"/>
              <a:cs typeface="Comic Sans MS"/>
            </a:endParaRPr>
          </a:p>
        </p:txBody>
      </p:sp>
      <p:sp>
        <p:nvSpPr>
          <p:cNvPr id="7" name="object 7"/>
          <p:cNvSpPr txBox="1"/>
          <p:nvPr/>
        </p:nvSpPr>
        <p:spPr>
          <a:xfrm>
            <a:off x="916939" y="2838957"/>
            <a:ext cx="10558780" cy="269240"/>
          </a:xfrm>
          <a:prstGeom prst="rect">
            <a:avLst/>
          </a:prstGeom>
        </p:spPr>
        <p:txBody>
          <a:bodyPr vert="horz" wrap="square" lIns="0" tIns="12065" rIns="0" bIns="0" rtlCol="0">
            <a:spAutoFit/>
          </a:bodyPr>
          <a:lstStyle/>
          <a:p>
            <a:pPr marL="241300" indent="-228600">
              <a:lnSpc>
                <a:spcPct val="100000"/>
              </a:lnSpc>
              <a:spcBef>
                <a:spcPts val="95"/>
              </a:spcBef>
              <a:buFont typeface="Arial MT"/>
              <a:buChar char="•"/>
              <a:tabLst>
                <a:tab pos="240665" algn="l"/>
                <a:tab pos="241300" algn="l"/>
              </a:tabLst>
            </a:pPr>
            <a:r>
              <a:rPr sz="1600" spc="-5" dirty="0">
                <a:latin typeface="Comic Sans MS"/>
                <a:cs typeface="Comic Sans MS"/>
              </a:rPr>
              <a:t>Use</a:t>
            </a:r>
            <a:r>
              <a:rPr sz="1600" dirty="0">
                <a:latin typeface="Comic Sans MS"/>
                <a:cs typeface="Comic Sans MS"/>
              </a:rPr>
              <a:t> </a:t>
            </a:r>
            <a:r>
              <a:rPr sz="1600" spc="-5" dirty="0">
                <a:latin typeface="Comic Sans MS"/>
                <a:cs typeface="Comic Sans MS"/>
              </a:rPr>
              <a:t>and</a:t>
            </a:r>
            <a:r>
              <a:rPr sz="1600" spc="15" dirty="0">
                <a:latin typeface="Comic Sans MS"/>
                <a:cs typeface="Comic Sans MS"/>
              </a:rPr>
              <a:t> </a:t>
            </a:r>
            <a:r>
              <a:rPr sz="1600" spc="-5" dirty="0">
                <a:latin typeface="Comic Sans MS"/>
                <a:cs typeface="Comic Sans MS"/>
              </a:rPr>
              <a:t>understand</a:t>
            </a:r>
            <a:r>
              <a:rPr sz="1600" spc="30" dirty="0">
                <a:latin typeface="Comic Sans MS"/>
                <a:cs typeface="Comic Sans MS"/>
              </a:rPr>
              <a:t> </a:t>
            </a:r>
            <a:r>
              <a:rPr sz="1600" spc="-10" dirty="0">
                <a:latin typeface="Comic Sans MS"/>
                <a:cs typeface="Comic Sans MS"/>
              </a:rPr>
              <a:t>recently</a:t>
            </a:r>
            <a:r>
              <a:rPr sz="1600" spc="20" dirty="0">
                <a:latin typeface="Comic Sans MS"/>
                <a:cs typeface="Comic Sans MS"/>
              </a:rPr>
              <a:t> </a:t>
            </a:r>
            <a:r>
              <a:rPr sz="1600" spc="-10" dirty="0">
                <a:latin typeface="Comic Sans MS"/>
                <a:cs typeface="Comic Sans MS"/>
              </a:rPr>
              <a:t>introduced</a:t>
            </a:r>
            <a:r>
              <a:rPr sz="1600" spc="30" dirty="0">
                <a:latin typeface="Comic Sans MS"/>
                <a:cs typeface="Comic Sans MS"/>
              </a:rPr>
              <a:t> </a:t>
            </a:r>
            <a:r>
              <a:rPr sz="1600" spc="-5" dirty="0">
                <a:latin typeface="Comic Sans MS"/>
                <a:cs typeface="Comic Sans MS"/>
              </a:rPr>
              <a:t>vocabulary</a:t>
            </a:r>
            <a:r>
              <a:rPr sz="1600" spc="60" dirty="0">
                <a:latin typeface="Comic Sans MS"/>
                <a:cs typeface="Comic Sans MS"/>
              </a:rPr>
              <a:t> </a:t>
            </a:r>
            <a:r>
              <a:rPr sz="1600" spc="-10" dirty="0">
                <a:latin typeface="Comic Sans MS"/>
                <a:cs typeface="Comic Sans MS"/>
              </a:rPr>
              <a:t>during</a:t>
            </a:r>
            <a:r>
              <a:rPr sz="1600" spc="30" dirty="0">
                <a:latin typeface="Comic Sans MS"/>
                <a:cs typeface="Comic Sans MS"/>
              </a:rPr>
              <a:t> </a:t>
            </a:r>
            <a:r>
              <a:rPr sz="1600" spc="-5" dirty="0">
                <a:latin typeface="Comic Sans MS"/>
                <a:cs typeface="Comic Sans MS"/>
              </a:rPr>
              <a:t>discussions</a:t>
            </a:r>
            <a:r>
              <a:rPr sz="1600" spc="15" dirty="0">
                <a:latin typeface="Comic Sans MS"/>
                <a:cs typeface="Comic Sans MS"/>
              </a:rPr>
              <a:t> </a:t>
            </a:r>
            <a:r>
              <a:rPr sz="1600" spc="-5" dirty="0">
                <a:latin typeface="Comic Sans MS"/>
                <a:cs typeface="Comic Sans MS"/>
              </a:rPr>
              <a:t>about</a:t>
            </a:r>
            <a:r>
              <a:rPr sz="1600" spc="30" dirty="0">
                <a:latin typeface="Comic Sans MS"/>
                <a:cs typeface="Comic Sans MS"/>
              </a:rPr>
              <a:t> </a:t>
            </a:r>
            <a:r>
              <a:rPr sz="1600" spc="-5" dirty="0">
                <a:latin typeface="Comic Sans MS"/>
                <a:cs typeface="Comic Sans MS"/>
              </a:rPr>
              <a:t>stories, non-fiction,</a:t>
            </a:r>
            <a:r>
              <a:rPr sz="1600" spc="5" dirty="0">
                <a:latin typeface="Comic Sans MS"/>
                <a:cs typeface="Comic Sans MS"/>
              </a:rPr>
              <a:t> </a:t>
            </a:r>
            <a:r>
              <a:rPr sz="1600" spc="-10" dirty="0">
                <a:latin typeface="Comic Sans MS"/>
                <a:cs typeface="Comic Sans MS"/>
              </a:rPr>
              <a:t>rhymes</a:t>
            </a:r>
            <a:r>
              <a:rPr sz="1600" spc="25" dirty="0">
                <a:latin typeface="Comic Sans MS"/>
                <a:cs typeface="Comic Sans MS"/>
              </a:rPr>
              <a:t> </a:t>
            </a:r>
            <a:r>
              <a:rPr sz="1600" spc="-5" dirty="0">
                <a:latin typeface="Comic Sans MS"/>
                <a:cs typeface="Comic Sans MS"/>
              </a:rPr>
              <a:t>and</a:t>
            </a:r>
            <a:endParaRPr sz="1600">
              <a:latin typeface="Comic Sans MS"/>
              <a:cs typeface="Comic Sans MS"/>
            </a:endParaRPr>
          </a:p>
        </p:txBody>
      </p:sp>
      <p:sp>
        <p:nvSpPr>
          <p:cNvPr id="8" name="object 8"/>
          <p:cNvSpPr txBox="1"/>
          <p:nvPr/>
        </p:nvSpPr>
        <p:spPr>
          <a:xfrm>
            <a:off x="916939" y="2954172"/>
            <a:ext cx="6826884" cy="1315085"/>
          </a:xfrm>
          <a:prstGeom prst="rect">
            <a:avLst/>
          </a:prstGeom>
        </p:spPr>
        <p:txBody>
          <a:bodyPr vert="horz" wrap="square" lIns="0" tIns="92075" rIns="0" bIns="0" rtlCol="0">
            <a:spAutoFit/>
          </a:bodyPr>
          <a:lstStyle/>
          <a:p>
            <a:pPr marL="241300">
              <a:lnSpc>
                <a:spcPct val="100000"/>
              </a:lnSpc>
              <a:spcBef>
                <a:spcPts val="725"/>
              </a:spcBef>
            </a:pPr>
            <a:r>
              <a:rPr sz="1600" spc="-5" dirty="0">
                <a:latin typeface="Comic Sans MS"/>
                <a:cs typeface="Comic Sans MS"/>
              </a:rPr>
              <a:t>poems</a:t>
            </a:r>
            <a:r>
              <a:rPr sz="1600" spc="-15" dirty="0">
                <a:latin typeface="Comic Sans MS"/>
                <a:cs typeface="Comic Sans MS"/>
              </a:rPr>
              <a:t> </a:t>
            </a:r>
            <a:r>
              <a:rPr sz="1600" spc="-5" dirty="0">
                <a:latin typeface="Comic Sans MS"/>
                <a:cs typeface="Comic Sans MS"/>
              </a:rPr>
              <a:t>and</a:t>
            </a:r>
            <a:r>
              <a:rPr sz="1600" dirty="0">
                <a:latin typeface="Comic Sans MS"/>
                <a:cs typeface="Comic Sans MS"/>
              </a:rPr>
              <a:t> </a:t>
            </a:r>
            <a:r>
              <a:rPr sz="1600" spc="-10" dirty="0">
                <a:latin typeface="Comic Sans MS"/>
                <a:cs typeface="Comic Sans MS"/>
              </a:rPr>
              <a:t>during</a:t>
            </a:r>
            <a:r>
              <a:rPr sz="1600" spc="10" dirty="0">
                <a:latin typeface="Comic Sans MS"/>
                <a:cs typeface="Comic Sans MS"/>
              </a:rPr>
              <a:t> </a:t>
            </a:r>
            <a:r>
              <a:rPr sz="1600" spc="-10" dirty="0">
                <a:latin typeface="Comic Sans MS"/>
                <a:cs typeface="Comic Sans MS"/>
              </a:rPr>
              <a:t>role-play.</a:t>
            </a:r>
            <a:endParaRPr sz="1600" dirty="0">
              <a:latin typeface="Comic Sans MS"/>
              <a:cs typeface="Comic Sans MS"/>
            </a:endParaRPr>
          </a:p>
          <a:p>
            <a:pPr marL="12700">
              <a:lnSpc>
                <a:spcPct val="100000"/>
              </a:lnSpc>
              <a:spcBef>
                <a:spcPts val="620"/>
              </a:spcBef>
            </a:pPr>
            <a:r>
              <a:rPr sz="1600" b="1" spc="-5" dirty="0">
                <a:solidFill>
                  <a:srgbClr val="1B9A4D"/>
                </a:solidFill>
                <a:latin typeface="Comic Sans MS"/>
                <a:cs typeface="Comic Sans MS"/>
              </a:rPr>
              <a:t>Word</a:t>
            </a:r>
            <a:r>
              <a:rPr sz="1600" b="1" spc="-40" dirty="0">
                <a:solidFill>
                  <a:srgbClr val="1B9A4D"/>
                </a:solidFill>
                <a:latin typeface="Comic Sans MS"/>
                <a:cs typeface="Comic Sans MS"/>
              </a:rPr>
              <a:t> </a:t>
            </a:r>
            <a:r>
              <a:rPr sz="1600" b="1" spc="-5" dirty="0">
                <a:solidFill>
                  <a:srgbClr val="1B9A4D"/>
                </a:solidFill>
                <a:latin typeface="Comic Sans MS"/>
                <a:cs typeface="Comic Sans MS"/>
              </a:rPr>
              <a:t>Reading</a:t>
            </a:r>
            <a:endParaRPr sz="1600" dirty="0">
              <a:solidFill>
                <a:srgbClr val="1B9A4D"/>
              </a:solidFill>
              <a:latin typeface="Comic Sans MS"/>
              <a:cs typeface="Comic Sans MS"/>
            </a:endParaRPr>
          </a:p>
          <a:p>
            <a:pPr marL="241300" indent="-228600">
              <a:lnSpc>
                <a:spcPct val="100000"/>
              </a:lnSpc>
              <a:spcBef>
                <a:spcPts val="615"/>
              </a:spcBef>
              <a:buFont typeface="Arial MT"/>
              <a:buChar char="•"/>
              <a:tabLst>
                <a:tab pos="240665" algn="l"/>
                <a:tab pos="241300" algn="l"/>
              </a:tabLst>
            </a:pPr>
            <a:r>
              <a:rPr sz="1600" spc="-10" dirty="0">
                <a:latin typeface="Comic Sans MS"/>
                <a:cs typeface="Comic Sans MS"/>
              </a:rPr>
              <a:t>Say</a:t>
            </a:r>
            <a:r>
              <a:rPr sz="1600" spc="15" dirty="0">
                <a:latin typeface="Comic Sans MS"/>
                <a:cs typeface="Comic Sans MS"/>
              </a:rPr>
              <a:t> </a:t>
            </a:r>
            <a:r>
              <a:rPr sz="1600" spc="-5" dirty="0">
                <a:latin typeface="Comic Sans MS"/>
                <a:cs typeface="Comic Sans MS"/>
              </a:rPr>
              <a:t>a</a:t>
            </a:r>
            <a:r>
              <a:rPr sz="1600" dirty="0">
                <a:latin typeface="Comic Sans MS"/>
                <a:cs typeface="Comic Sans MS"/>
              </a:rPr>
              <a:t> </a:t>
            </a:r>
            <a:r>
              <a:rPr sz="1600" spc="-5" dirty="0">
                <a:latin typeface="Comic Sans MS"/>
                <a:cs typeface="Comic Sans MS"/>
              </a:rPr>
              <a:t>sound</a:t>
            </a:r>
            <a:r>
              <a:rPr sz="1600" spc="5" dirty="0">
                <a:latin typeface="Comic Sans MS"/>
                <a:cs typeface="Comic Sans MS"/>
              </a:rPr>
              <a:t> </a:t>
            </a:r>
            <a:r>
              <a:rPr sz="1600" spc="-5" dirty="0">
                <a:latin typeface="Comic Sans MS"/>
                <a:cs typeface="Comic Sans MS"/>
              </a:rPr>
              <a:t>for</a:t>
            </a:r>
            <a:r>
              <a:rPr sz="1600" spc="-10" dirty="0">
                <a:latin typeface="Comic Sans MS"/>
                <a:cs typeface="Comic Sans MS"/>
              </a:rPr>
              <a:t> </a:t>
            </a:r>
            <a:r>
              <a:rPr sz="1600" spc="-5" dirty="0">
                <a:latin typeface="Comic Sans MS"/>
                <a:cs typeface="Comic Sans MS"/>
              </a:rPr>
              <a:t>each</a:t>
            </a:r>
            <a:r>
              <a:rPr sz="1600" spc="20" dirty="0">
                <a:latin typeface="Comic Sans MS"/>
                <a:cs typeface="Comic Sans MS"/>
              </a:rPr>
              <a:t> </a:t>
            </a:r>
            <a:r>
              <a:rPr sz="1600" spc="-5" dirty="0">
                <a:latin typeface="Comic Sans MS"/>
                <a:cs typeface="Comic Sans MS"/>
              </a:rPr>
              <a:t>letter</a:t>
            </a:r>
            <a:r>
              <a:rPr sz="1600" spc="-10" dirty="0">
                <a:latin typeface="Comic Sans MS"/>
                <a:cs typeface="Comic Sans MS"/>
              </a:rPr>
              <a:t> </a:t>
            </a:r>
            <a:r>
              <a:rPr sz="1600" spc="-5" dirty="0">
                <a:latin typeface="Comic Sans MS"/>
                <a:cs typeface="Comic Sans MS"/>
              </a:rPr>
              <a:t>in</a:t>
            </a:r>
            <a:r>
              <a:rPr sz="1600" dirty="0">
                <a:latin typeface="Comic Sans MS"/>
                <a:cs typeface="Comic Sans MS"/>
              </a:rPr>
              <a:t> </a:t>
            </a:r>
            <a:r>
              <a:rPr sz="1600" spc="-5" dirty="0">
                <a:latin typeface="Comic Sans MS"/>
                <a:cs typeface="Comic Sans MS"/>
              </a:rPr>
              <a:t>the</a:t>
            </a:r>
            <a:r>
              <a:rPr sz="1600" spc="-10" dirty="0">
                <a:latin typeface="Comic Sans MS"/>
                <a:cs typeface="Comic Sans MS"/>
              </a:rPr>
              <a:t> </a:t>
            </a:r>
            <a:r>
              <a:rPr sz="1600" spc="-5" dirty="0">
                <a:latin typeface="Comic Sans MS"/>
                <a:cs typeface="Comic Sans MS"/>
              </a:rPr>
              <a:t>alphabet</a:t>
            </a:r>
            <a:r>
              <a:rPr sz="1600" spc="20" dirty="0">
                <a:latin typeface="Comic Sans MS"/>
                <a:cs typeface="Comic Sans MS"/>
              </a:rPr>
              <a:t> </a:t>
            </a:r>
            <a:r>
              <a:rPr sz="1600" spc="-5" dirty="0">
                <a:latin typeface="Comic Sans MS"/>
                <a:cs typeface="Comic Sans MS"/>
              </a:rPr>
              <a:t>and</a:t>
            </a:r>
            <a:r>
              <a:rPr sz="1600" dirty="0">
                <a:latin typeface="Comic Sans MS"/>
                <a:cs typeface="Comic Sans MS"/>
              </a:rPr>
              <a:t> </a:t>
            </a:r>
            <a:r>
              <a:rPr sz="1600" spc="-5" dirty="0">
                <a:latin typeface="Comic Sans MS"/>
                <a:cs typeface="Comic Sans MS"/>
              </a:rPr>
              <a:t>at</a:t>
            </a:r>
            <a:r>
              <a:rPr sz="1600" dirty="0">
                <a:latin typeface="Comic Sans MS"/>
                <a:cs typeface="Comic Sans MS"/>
              </a:rPr>
              <a:t> </a:t>
            </a:r>
            <a:r>
              <a:rPr sz="1600" spc="-5" dirty="0">
                <a:latin typeface="Comic Sans MS"/>
                <a:cs typeface="Comic Sans MS"/>
              </a:rPr>
              <a:t>least</a:t>
            </a:r>
            <a:r>
              <a:rPr sz="1600" spc="10" dirty="0">
                <a:latin typeface="Comic Sans MS"/>
                <a:cs typeface="Comic Sans MS"/>
              </a:rPr>
              <a:t> </a:t>
            </a:r>
            <a:r>
              <a:rPr sz="1600" spc="-5" dirty="0">
                <a:latin typeface="Comic Sans MS"/>
                <a:cs typeface="Comic Sans MS"/>
              </a:rPr>
              <a:t>10</a:t>
            </a:r>
            <a:r>
              <a:rPr sz="1600" dirty="0">
                <a:latin typeface="Comic Sans MS"/>
                <a:cs typeface="Comic Sans MS"/>
              </a:rPr>
              <a:t> </a:t>
            </a:r>
            <a:r>
              <a:rPr sz="1600" spc="-10" dirty="0">
                <a:latin typeface="Comic Sans MS"/>
                <a:cs typeface="Comic Sans MS"/>
              </a:rPr>
              <a:t>digraphs</a:t>
            </a:r>
            <a:endParaRPr sz="1600" dirty="0">
              <a:latin typeface="Comic Sans MS"/>
              <a:cs typeface="Comic Sans MS"/>
            </a:endParaRPr>
          </a:p>
          <a:p>
            <a:pPr marL="241300" indent="-228600">
              <a:lnSpc>
                <a:spcPct val="100000"/>
              </a:lnSpc>
              <a:spcBef>
                <a:spcPts val="615"/>
              </a:spcBef>
              <a:buFont typeface="Arial MT"/>
              <a:buChar char="•"/>
              <a:tabLst>
                <a:tab pos="240665" algn="l"/>
                <a:tab pos="241300" algn="l"/>
              </a:tabLst>
            </a:pPr>
            <a:r>
              <a:rPr sz="1600" spc="-5" dirty="0">
                <a:latin typeface="Comic Sans MS"/>
                <a:cs typeface="Comic Sans MS"/>
              </a:rPr>
              <a:t>Read</a:t>
            </a:r>
            <a:r>
              <a:rPr sz="1600" dirty="0">
                <a:latin typeface="Comic Sans MS"/>
                <a:cs typeface="Comic Sans MS"/>
              </a:rPr>
              <a:t> </a:t>
            </a:r>
            <a:r>
              <a:rPr sz="1600" spc="-10" dirty="0">
                <a:latin typeface="Comic Sans MS"/>
                <a:cs typeface="Comic Sans MS"/>
              </a:rPr>
              <a:t>words</a:t>
            </a:r>
            <a:r>
              <a:rPr sz="1600" spc="5" dirty="0">
                <a:latin typeface="Comic Sans MS"/>
                <a:cs typeface="Comic Sans MS"/>
              </a:rPr>
              <a:t> </a:t>
            </a:r>
            <a:r>
              <a:rPr sz="1600" spc="-5" dirty="0">
                <a:latin typeface="Comic Sans MS"/>
                <a:cs typeface="Comic Sans MS"/>
              </a:rPr>
              <a:t>consistent</a:t>
            </a:r>
            <a:r>
              <a:rPr sz="1600" spc="-10" dirty="0">
                <a:latin typeface="Comic Sans MS"/>
                <a:cs typeface="Comic Sans MS"/>
              </a:rPr>
              <a:t> with</a:t>
            </a:r>
            <a:r>
              <a:rPr sz="1600" spc="20" dirty="0">
                <a:latin typeface="Comic Sans MS"/>
                <a:cs typeface="Comic Sans MS"/>
              </a:rPr>
              <a:t> </a:t>
            </a:r>
            <a:r>
              <a:rPr sz="1600" spc="-5" dirty="0">
                <a:latin typeface="Comic Sans MS"/>
                <a:cs typeface="Comic Sans MS"/>
              </a:rPr>
              <a:t>their</a:t>
            </a:r>
            <a:r>
              <a:rPr sz="1600" dirty="0">
                <a:latin typeface="Comic Sans MS"/>
                <a:cs typeface="Comic Sans MS"/>
              </a:rPr>
              <a:t> </a:t>
            </a:r>
            <a:r>
              <a:rPr sz="1600" spc="-5" dirty="0">
                <a:latin typeface="Comic Sans MS"/>
                <a:cs typeface="Comic Sans MS"/>
              </a:rPr>
              <a:t>phonic</a:t>
            </a:r>
            <a:r>
              <a:rPr sz="1600" dirty="0">
                <a:latin typeface="Comic Sans MS"/>
                <a:cs typeface="Comic Sans MS"/>
              </a:rPr>
              <a:t> </a:t>
            </a:r>
            <a:r>
              <a:rPr sz="1600" spc="-5" dirty="0">
                <a:latin typeface="Comic Sans MS"/>
                <a:cs typeface="Comic Sans MS"/>
              </a:rPr>
              <a:t>knowledge</a:t>
            </a:r>
            <a:r>
              <a:rPr sz="1600" spc="10" dirty="0">
                <a:latin typeface="Comic Sans MS"/>
                <a:cs typeface="Comic Sans MS"/>
              </a:rPr>
              <a:t> </a:t>
            </a:r>
            <a:r>
              <a:rPr sz="1600" spc="-5" dirty="0">
                <a:latin typeface="Comic Sans MS"/>
                <a:cs typeface="Comic Sans MS"/>
              </a:rPr>
              <a:t>by</a:t>
            </a:r>
            <a:r>
              <a:rPr sz="1600" spc="15" dirty="0">
                <a:latin typeface="Comic Sans MS"/>
                <a:cs typeface="Comic Sans MS"/>
              </a:rPr>
              <a:t> </a:t>
            </a:r>
            <a:r>
              <a:rPr sz="1600" spc="-5" dirty="0">
                <a:latin typeface="Comic Sans MS"/>
                <a:cs typeface="Comic Sans MS"/>
              </a:rPr>
              <a:t>sound-blending</a:t>
            </a:r>
            <a:endParaRPr sz="1600" dirty="0">
              <a:latin typeface="Comic Sans MS"/>
              <a:cs typeface="Comic Sans MS"/>
            </a:endParaRPr>
          </a:p>
        </p:txBody>
      </p:sp>
      <p:sp>
        <p:nvSpPr>
          <p:cNvPr id="9" name="object 9"/>
          <p:cNvSpPr txBox="1"/>
          <p:nvPr/>
        </p:nvSpPr>
        <p:spPr>
          <a:xfrm>
            <a:off x="916939" y="4323715"/>
            <a:ext cx="9966325" cy="269240"/>
          </a:xfrm>
          <a:prstGeom prst="rect">
            <a:avLst/>
          </a:prstGeom>
        </p:spPr>
        <p:txBody>
          <a:bodyPr vert="horz" wrap="square" lIns="0" tIns="12065" rIns="0" bIns="0" rtlCol="0">
            <a:spAutoFit/>
          </a:bodyPr>
          <a:lstStyle/>
          <a:p>
            <a:pPr marL="241300" indent="-228600">
              <a:lnSpc>
                <a:spcPct val="100000"/>
              </a:lnSpc>
              <a:spcBef>
                <a:spcPts val="95"/>
              </a:spcBef>
              <a:buFont typeface="Arial MT"/>
              <a:buChar char="•"/>
              <a:tabLst>
                <a:tab pos="240665" algn="l"/>
                <a:tab pos="241300" algn="l"/>
              </a:tabLst>
            </a:pPr>
            <a:r>
              <a:rPr sz="1600" spc="-5" dirty="0">
                <a:latin typeface="Comic Sans MS"/>
                <a:cs typeface="Comic Sans MS"/>
              </a:rPr>
              <a:t>Read</a:t>
            </a:r>
            <a:r>
              <a:rPr sz="1600" spc="5" dirty="0">
                <a:latin typeface="Comic Sans MS"/>
                <a:cs typeface="Comic Sans MS"/>
              </a:rPr>
              <a:t> </a:t>
            </a:r>
            <a:r>
              <a:rPr sz="1600" spc="-5" dirty="0">
                <a:latin typeface="Comic Sans MS"/>
                <a:cs typeface="Comic Sans MS"/>
              </a:rPr>
              <a:t>aloud</a:t>
            </a:r>
            <a:r>
              <a:rPr sz="1600" spc="20" dirty="0">
                <a:latin typeface="Comic Sans MS"/>
                <a:cs typeface="Comic Sans MS"/>
              </a:rPr>
              <a:t> </a:t>
            </a:r>
            <a:r>
              <a:rPr sz="1600" spc="-5" dirty="0">
                <a:latin typeface="Comic Sans MS"/>
                <a:cs typeface="Comic Sans MS"/>
              </a:rPr>
              <a:t>simple</a:t>
            </a:r>
            <a:r>
              <a:rPr sz="1600" spc="5" dirty="0">
                <a:latin typeface="Comic Sans MS"/>
                <a:cs typeface="Comic Sans MS"/>
              </a:rPr>
              <a:t> </a:t>
            </a:r>
            <a:r>
              <a:rPr sz="1600" spc="-5" dirty="0">
                <a:latin typeface="Comic Sans MS"/>
                <a:cs typeface="Comic Sans MS"/>
              </a:rPr>
              <a:t>sentences</a:t>
            </a:r>
            <a:r>
              <a:rPr sz="1600" dirty="0">
                <a:latin typeface="Comic Sans MS"/>
                <a:cs typeface="Comic Sans MS"/>
              </a:rPr>
              <a:t> </a:t>
            </a:r>
            <a:r>
              <a:rPr sz="1600" spc="-5" dirty="0">
                <a:latin typeface="Comic Sans MS"/>
                <a:cs typeface="Comic Sans MS"/>
              </a:rPr>
              <a:t>and</a:t>
            </a:r>
            <a:r>
              <a:rPr sz="1600" spc="10" dirty="0">
                <a:latin typeface="Comic Sans MS"/>
                <a:cs typeface="Comic Sans MS"/>
              </a:rPr>
              <a:t> </a:t>
            </a:r>
            <a:r>
              <a:rPr sz="1600" spc="-10" dirty="0">
                <a:latin typeface="Comic Sans MS"/>
                <a:cs typeface="Comic Sans MS"/>
              </a:rPr>
              <a:t>books</a:t>
            </a:r>
            <a:r>
              <a:rPr sz="1600" spc="10" dirty="0">
                <a:latin typeface="Comic Sans MS"/>
                <a:cs typeface="Comic Sans MS"/>
              </a:rPr>
              <a:t> </a:t>
            </a:r>
            <a:r>
              <a:rPr sz="1600" spc="-5" dirty="0">
                <a:latin typeface="Comic Sans MS"/>
                <a:cs typeface="Comic Sans MS"/>
              </a:rPr>
              <a:t>that</a:t>
            </a:r>
            <a:r>
              <a:rPr sz="1600" dirty="0">
                <a:latin typeface="Comic Sans MS"/>
                <a:cs typeface="Comic Sans MS"/>
              </a:rPr>
              <a:t> </a:t>
            </a:r>
            <a:r>
              <a:rPr sz="1600" spc="-5" dirty="0">
                <a:latin typeface="Comic Sans MS"/>
                <a:cs typeface="Comic Sans MS"/>
              </a:rPr>
              <a:t>are</a:t>
            </a:r>
            <a:r>
              <a:rPr sz="1600" spc="25" dirty="0">
                <a:latin typeface="Comic Sans MS"/>
                <a:cs typeface="Comic Sans MS"/>
              </a:rPr>
              <a:t> </a:t>
            </a:r>
            <a:r>
              <a:rPr sz="1600" spc="-5" dirty="0">
                <a:latin typeface="Comic Sans MS"/>
                <a:cs typeface="Comic Sans MS"/>
              </a:rPr>
              <a:t>consistent</a:t>
            </a:r>
            <a:r>
              <a:rPr sz="1600" spc="-10" dirty="0">
                <a:latin typeface="Comic Sans MS"/>
                <a:cs typeface="Comic Sans MS"/>
              </a:rPr>
              <a:t> with</a:t>
            </a:r>
            <a:r>
              <a:rPr sz="1600" spc="10" dirty="0">
                <a:latin typeface="Comic Sans MS"/>
                <a:cs typeface="Comic Sans MS"/>
              </a:rPr>
              <a:t> </a:t>
            </a:r>
            <a:r>
              <a:rPr sz="1600" spc="-5" dirty="0">
                <a:latin typeface="Comic Sans MS"/>
                <a:cs typeface="Comic Sans MS"/>
              </a:rPr>
              <a:t>their</a:t>
            </a:r>
            <a:r>
              <a:rPr sz="1600" spc="25" dirty="0">
                <a:latin typeface="Comic Sans MS"/>
                <a:cs typeface="Comic Sans MS"/>
              </a:rPr>
              <a:t> </a:t>
            </a:r>
            <a:r>
              <a:rPr sz="1600" spc="-5" dirty="0">
                <a:latin typeface="Comic Sans MS"/>
                <a:cs typeface="Comic Sans MS"/>
              </a:rPr>
              <a:t>phonic</a:t>
            </a:r>
            <a:r>
              <a:rPr sz="1600" dirty="0">
                <a:latin typeface="Comic Sans MS"/>
                <a:cs typeface="Comic Sans MS"/>
              </a:rPr>
              <a:t> </a:t>
            </a:r>
            <a:r>
              <a:rPr sz="1600" spc="-5" dirty="0">
                <a:latin typeface="Comic Sans MS"/>
                <a:cs typeface="Comic Sans MS"/>
              </a:rPr>
              <a:t>knowledge,</a:t>
            </a:r>
            <a:r>
              <a:rPr sz="1600" dirty="0">
                <a:latin typeface="Comic Sans MS"/>
                <a:cs typeface="Comic Sans MS"/>
              </a:rPr>
              <a:t> </a:t>
            </a:r>
            <a:r>
              <a:rPr sz="1600" spc="-10" dirty="0">
                <a:latin typeface="Comic Sans MS"/>
                <a:cs typeface="Comic Sans MS"/>
              </a:rPr>
              <a:t>including</a:t>
            </a:r>
            <a:r>
              <a:rPr sz="1600" spc="50" dirty="0">
                <a:latin typeface="Comic Sans MS"/>
                <a:cs typeface="Comic Sans MS"/>
              </a:rPr>
              <a:t> </a:t>
            </a:r>
            <a:r>
              <a:rPr sz="1600" spc="-5" dirty="0">
                <a:latin typeface="Comic Sans MS"/>
                <a:cs typeface="Comic Sans MS"/>
              </a:rPr>
              <a:t>some</a:t>
            </a:r>
            <a:endParaRPr sz="1600">
              <a:latin typeface="Comic Sans MS"/>
              <a:cs typeface="Comic Sans MS"/>
            </a:endParaRPr>
          </a:p>
        </p:txBody>
      </p:sp>
      <p:sp>
        <p:nvSpPr>
          <p:cNvPr id="10" name="object 10"/>
          <p:cNvSpPr txBox="1"/>
          <p:nvPr/>
        </p:nvSpPr>
        <p:spPr>
          <a:xfrm>
            <a:off x="916939" y="4440875"/>
            <a:ext cx="9172575" cy="1635125"/>
          </a:xfrm>
          <a:prstGeom prst="rect">
            <a:avLst/>
          </a:prstGeom>
        </p:spPr>
        <p:txBody>
          <a:bodyPr vert="horz" wrap="square" lIns="0" tIns="90170" rIns="0" bIns="0" rtlCol="0">
            <a:spAutoFit/>
          </a:bodyPr>
          <a:lstStyle/>
          <a:p>
            <a:pPr marL="241300">
              <a:lnSpc>
                <a:spcPct val="100000"/>
              </a:lnSpc>
              <a:spcBef>
                <a:spcPts val="710"/>
              </a:spcBef>
            </a:pPr>
            <a:r>
              <a:rPr sz="1600" spc="-5" dirty="0">
                <a:latin typeface="Comic Sans MS"/>
                <a:cs typeface="Comic Sans MS"/>
              </a:rPr>
              <a:t>common</a:t>
            </a:r>
            <a:r>
              <a:rPr sz="1600" spc="-20" dirty="0">
                <a:latin typeface="Comic Sans MS"/>
                <a:cs typeface="Comic Sans MS"/>
              </a:rPr>
              <a:t> </a:t>
            </a:r>
            <a:r>
              <a:rPr sz="1600" spc="-5" dirty="0">
                <a:latin typeface="Comic Sans MS"/>
                <a:cs typeface="Comic Sans MS"/>
              </a:rPr>
              <a:t>exception</a:t>
            </a:r>
            <a:r>
              <a:rPr sz="1600" spc="-15" dirty="0">
                <a:latin typeface="Comic Sans MS"/>
                <a:cs typeface="Comic Sans MS"/>
              </a:rPr>
              <a:t> </a:t>
            </a:r>
            <a:r>
              <a:rPr sz="1600" spc="-10" dirty="0">
                <a:latin typeface="Comic Sans MS"/>
                <a:cs typeface="Comic Sans MS"/>
              </a:rPr>
              <a:t>words.</a:t>
            </a:r>
            <a:endParaRPr sz="1600" dirty="0">
              <a:latin typeface="Comic Sans MS"/>
              <a:cs typeface="Comic Sans MS"/>
            </a:endParaRPr>
          </a:p>
          <a:p>
            <a:pPr marL="12700">
              <a:lnSpc>
                <a:spcPct val="100000"/>
              </a:lnSpc>
              <a:spcBef>
                <a:spcPts val="610"/>
              </a:spcBef>
            </a:pPr>
            <a:r>
              <a:rPr sz="1600" b="1" spc="-10" dirty="0">
                <a:solidFill>
                  <a:srgbClr val="1B9A4D"/>
                </a:solidFill>
                <a:latin typeface="Comic Sans MS"/>
                <a:cs typeface="Comic Sans MS"/>
              </a:rPr>
              <a:t>Writing</a:t>
            </a:r>
            <a:endParaRPr sz="1600" dirty="0">
              <a:solidFill>
                <a:srgbClr val="1B9A4D"/>
              </a:solidFill>
              <a:latin typeface="Comic Sans MS"/>
              <a:cs typeface="Comic Sans MS"/>
            </a:endParaRPr>
          </a:p>
          <a:p>
            <a:pPr marL="241300" indent="-228600">
              <a:lnSpc>
                <a:spcPct val="100000"/>
              </a:lnSpc>
              <a:spcBef>
                <a:spcPts val="615"/>
              </a:spcBef>
              <a:buFont typeface="Arial MT"/>
              <a:buChar char="•"/>
              <a:tabLst>
                <a:tab pos="240665" algn="l"/>
                <a:tab pos="241300" algn="l"/>
              </a:tabLst>
            </a:pPr>
            <a:r>
              <a:rPr sz="1600" spc="-5" dirty="0">
                <a:latin typeface="Comic Sans MS"/>
                <a:cs typeface="Comic Sans MS"/>
              </a:rPr>
              <a:t>Write</a:t>
            </a:r>
            <a:r>
              <a:rPr sz="1600" spc="20" dirty="0">
                <a:latin typeface="Comic Sans MS"/>
                <a:cs typeface="Comic Sans MS"/>
              </a:rPr>
              <a:t> </a:t>
            </a:r>
            <a:r>
              <a:rPr sz="1600" spc="-10" dirty="0">
                <a:latin typeface="Comic Sans MS"/>
                <a:cs typeface="Comic Sans MS"/>
              </a:rPr>
              <a:t>recognisable</a:t>
            </a:r>
            <a:r>
              <a:rPr sz="1600" spc="15" dirty="0">
                <a:latin typeface="Comic Sans MS"/>
                <a:cs typeface="Comic Sans MS"/>
              </a:rPr>
              <a:t> </a:t>
            </a:r>
            <a:r>
              <a:rPr sz="1600" spc="-5" dirty="0">
                <a:latin typeface="Comic Sans MS"/>
                <a:cs typeface="Comic Sans MS"/>
              </a:rPr>
              <a:t>letters, most</a:t>
            </a:r>
            <a:r>
              <a:rPr sz="1600" spc="-10" dirty="0">
                <a:latin typeface="Comic Sans MS"/>
                <a:cs typeface="Comic Sans MS"/>
              </a:rPr>
              <a:t> </a:t>
            </a:r>
            <a:r>
              <a:rPr sz="1600" spc="-5" dirty="0">
                <a:latin typeface="Comic Sans MS"/>
                <a:cs typeface="Comic Sans MS"/>
              </a:rPr>
              <a:t>of </a:t>
            </a:r>
            <a:r>
              <a:rPr sz="1600" spc="-10" dirty="0">
                <a:latin typeface="Comic Sans MS"/>
                <a:cs typeface="Comic Sans MS"/>
              </a:rPr>
              <a:t>which</a:t>
            </a:r>
            <a:r>
              <a:rPr sz="1600" spc="30" dirty="0">
                <a:latin typeface="Comic Sans MS"/>
                <a:cs typeface="Comic Sans MS"/>
              </a:rPr>
              <a:t> </a:t>
            </a:r>
            <a:r>
              <a:rPr sz="1600" spc="-5" dirty="0">
                <a:latin typeface="Comic Sans MS"/>
                <a:cs typeface="Comic Sans MS"/>
              </a:rPr>
              <a:t>are</a:t>
            </a:r>
            <a:r>
              <a:rPr sz="1600" spc="25" dirty="0">
                <a:latin typeface="Comic Sans MS"/>
                <a:cs typeface="Comic Sans MS"/>
              </a:rPr>
              <a:t> </a:t>
            </a:r>
            <a:r>
              <a:rPr sz="1600" spc="-5" dirty="0">
                <a:latin typeface="Comic Sans MS"/>
                <a:cs typeface="Comic Sans MS"/>
              </a:rPr>
              <a:t>correctly</a:t>
            </a:r>
            <a:r>
              <a:rPr sz="1600" spc="30" dirty="0">
                <a:latin typeface="Comic Sans MS"/>
                <a:cs typeface="Comic Sans MS"/>
              </a:rPr>
              <a:t> </a:t>
            </a:r>
            <a:r>
              <a:rPr sz="1600" spc="-5" dirty="0">
                <a:latin typeface="Comic Sans MS"/>
                <a:cs typeface="Comic Sans MS"/>
              </a:rPr>
              <a:t>formed</a:t>
            </a:r>
            <a:endParaRPr sz="1600" dirty="0">
              <a:latin typeface="Comic Sans MS"/>
              <a:cs typeface="Comic Sans MS"/>
            </a:endParaRPr>
          </a:p>
          <a:p>
            <a:pPr marL="241300" indent="-228600">
              <a:lnSpc>
                <a:spcPct val="100000"/>
              </a:lnSpc>
              <a:spcBef>
                <a:spcPts val="625"/>
              </a:spcBef>
              <a:buFont typeface="Arial MT"/>
              <a:buChar char="•"/>
              <a:tabLst>
                <a:tab pos="240665" algn="l"/>
                <a:tab pos="241300" algn="l"/>
              </a:tabLst>
            </a:pPr>
            <a:r>
              <a:rPr sz="1600" spc="-10" dirty="0">
                <a:latin typeface="Comic Sans MS"/>
                <a:cs typeface="Comic Sans MS"/>
              </a:rPr>
              <a:t>Spell</a:t>
            </a:r>
            <a:r>
              <a:rPr sz="1600" spc="10" dirty="0">
                <a:latin typeface="Comic Sans MS"/>
                <a:cs typeface="Comic Sans MS"/>
              </a:rPr>
              <a:t> </a:t>
            </a:r>
            <a:r>
              <a:rPr sz="1600" spc="-10" dirty="0">
                <a:latin typeface="Comic Sans MS"/>
                <a:cs typeface="Comic Sans MS"/>
              </a:rPr>
              <a:t>words</a:t>
            </a:r>
            <a:r>
              <a:rPr sz="1600" spc="10" dirty="0">
                <a:latin typeface="Comic Sans MS"/>
                <a:cs typeface="Comic Sans MS"/>
              </a:rPr>
              <a:t> </a:t>
            </a:r>
            <a:r>
              <a:rPr sz="1600" spc="-5" dirty="0">
                <a:latin typeface="Comic Sans MS"/>
                <a:cs typeface="Comic Sans MS"/>
              </a:rPr>
              <a:t>by</a:t>
            </a:r>
            <a:r>
              <a:rPr sz="1600" spc="10" dirty="0">
                <a:latin typeface="Comic Sans MS"/>
                <a:cs typeface="Comic Sans MS"/>
              </a:rPr>
              <a:t> </a:t>
            </a:r>
            <a:r>
              <a:rPr sz="1600" spc="-10" dirty="0">
                <a:latin typeface="Comic Sans MS"/>
                <a:cs typeface="Comic Sans MS"/>
              </a:rPr>
              <a:t>identifying</a:t>
            </a:r>
            <a:r>
              <a:rPr sz="1600" spc="10" dirty="0">
                <a:latin typeface="Comic Sans MS"/>
                <a:cs typeface="Comic Sans MS"/>
              </a:rPr>
              <a:t> </a:t>
            </a:r>
            <a:r>
              <a:rPr sz="1600" spc="-5" dirty="0">
                <a:latin typeface="Comic Sans MS"/>
                <a:cs typeface="Comic Sans MS"/>
              </a:rPr>
              <a:t>sounds</a:t>
            </a:r>
            <a:r>
              <a:rPr sz="1600" spc="5" dirty="0">
                <a:latin typeface="Comic Sans MS"/>
                <a:cs typeface="Comic Sans MS"/>
              </a:rPr>
              <a:t> </a:t>
            </a:r>
            <a:r>
              <a:rPr sz="1600" spc="-5" dirty="0">
                <a:latin typeface="Comic Sans MS"/>
                <a:cs typeface="Comic Sans MS"/>
              </a:rPr>
              <a:t>in</a:t>
            </a:r>
            <a:r>
              <a:rPr sz="1600" spc="5" dirty="0">
                <a:latin typeface="Comic Sans MS"/>
                <a:cs typeface="Comic Sans MS"/>
              </a:rPr>
              <a:t> </a:t>
            </a:r>
            <a:r>
              <a:rPr sz="1600" spc="-5" dirty="0">
                <a:latin typeface="Comic Sans MS"/>
                <a:cs typeface="Comic Sans MS"/>
              </a:rPr>
              <a:t>them</a:t>
            </a:r>
            <a:r>
              <a:rPr sz="1600" dirty="0">
                <a:latin typeface="Comic Sans MS"/>
                <a:cs typeface="Comic Sans MS"/>
              </a:rPr>
              <a:t> </a:t>
            </a:r>
            <a:r>
              <a:rPr sz="1600" spc="-5" dirty="0">
                <a:latin typeface="Comic Sans MS"/>
                <a:cs typeface="Comic Sans MS"/>
              </a:rPr>
              <a:t>and</a:t>
            </a:r>
            <a:r>
              <a:rPr sz="1600" spc="5" dirty="0">
                <a:latin typeface="Comic Sans MS"/>
                <a:cs typeface="Comic Sans MS"/>
              </a:rPr>
              <a:t> </a:t>
            </a:r>
            <a:r>
              <a:rPr sz="1600" spc="-5" dirty="0">
                <a:latin typeface="Comic Sans MS"/>
                <a:cs typeface="Comic Sans MS"/>
              </a:rPr>
              <a:t>representing</a:t>
            </a:r>
            <a:r>
              <a:rPr sz="1600" dirty="0">
                <a:latin typeface="Comic Sans MS"/>
                <a:cs typeface="Comic Sans MS"/>
              </a:rPr>
              <a:t> </a:t>
            </a:r>
            <a:r>
              <a:rPr sz="1600" spc="-10" dirty="0">
                <a:latin typeface="Comic Sans MS"/>
                <a:cs typeface="Comic Sans MS"/>
              </a:rPr>
              <a:t>the</a:t>
            </a:r>
            <a:r>
              <a:rPr sz="1600" dirty="0">
                <a:latin typeface="Comic Sans MS"/>
                <a:cs typeface="Comic Sans MS"/>
              </a:rPr>
              <a:t> </a:t>
            </a:r>
            <a:r>
              <a:rPr sz="1600" spc="-5" dirty="0">
                <a:latin typeface="Comic Sans MS"/>
                <a:cs typeface="Comic Sans MS"/>
              </a:rPr>
              <a:t>sounds</a:t>
            </a:r>
            <a:r>
              <a:rPr sz="1600" dirty="0">
                <a:latin typeface="Comic Sans MS"/>
                <a:cs typeface="Comic Sans MS"/>
              </a:rPr>
              <a:t> </a:t>
            </a:r>
            <a:r>
              <a:rPr sz="1600" spc="-5" dirty="0">
                <a:latin typeface="Comic Sans MS"/>
                <a:cs typeface="Comic Sans MS"/>
              </a:rPr>
              <a:t>with</a:t>
            </a:r>
            <a:r>
              <a:rPr sz="1600" spc="5" dirty="0">
                <a:latin typeface="Comic Sans MS"/>
                <a:cs typeface="Comic Sans MS"/>
              </a:rPr>
              <a:t> </a:t>
            </a:r>
            <a:r>
              <a:rPr sz="1600" spc="-5" dirty="0">
                <a:latin typeface="Comic Sans MS"/>
                <a:cs typeface="Comic Sans MS"/>
              </a:rPr>
              <a:t>a</a:t>
            </a:r>
            <a:r>
              <a:rPr sz="1600" spc="5" dirty="0">
                <a:latin typeface="Comic Sans MS"/>
                <a:cs typeface="Comic Sans MS"/>
              </a:rPr>
              <a:t> </a:t>
            </a:r>
            <a:r>
              <a:rPr sz="1600" spc="-5" dirty="0">
                <a:latin typeface="Comic Sans MS"/>
                <a:cs typeface="Comic Sans MS"/>
              </a:rPr>
              <a:t>letter</a:t>
            </a:r>
            <a:r>
              <a:rPr sz="1600" spc="10" dirty="0">
                <a:latin typeface="Comic Sans MS"/>
                <a:cs typeface="Comic Sans MS"/>
              </a:rPr>
              <a:t> </a:t>
            </a:r>
            <a:r>
              <a:rPr sz="1600" spc="-5" dirty="0">
                <a:latin typeface="Comic Sans MS"/>
                <a:cs typeface="Comic Sans MS"/>
              </a:rPr>
              <a:t>or</a:t>
            </a:r>
            <a:r>
              <a:rPr sz="1600" spc="5" dirty="0">
                <a:latin typeface="Comic Sans MS"/>
                <a:cs typeface="Comic Sans MS"/>
              </a:rPr>
              <a:t> </a:t>
            </a:r>
            <a:r>
              <a:rPr sz="1600" spc="-5" dirty="0">
                <a:latin typeface="Comic Sans MS"/>
                <a:cs typeface="Comic Sans MS"/>
              </a:rPr>
              <a:t>letters</a:t>
            </a:r>
            <a:endParaRPr sz="1600" dirty="0">
              <a:latin typeface="Comic Sans MS"/>
              <a:cs typeface="Comic Sans MS"/>
            </a:endParaRPr>
          </a:p>
          <a:p>
            <a:pPr marL="241300" indent="-228600">
              <a:lnSpc>
                <a:spcPct val="100000"/>
              </a:lnSpc>
              <a:spcBef>
                <a:spcPts val="610"/>
              </a:spcBef>
              <a:buFont typeface="Arial MT"/>
              <a:buChar char="•"/>
              <a:tabLst>
                <a:tab pos="240665" algn="l"/>
                <a:tab pos="241300" algn="l"/>
              </a:tabLst>
            </a:pPr>
            <a:r>
              <a:rPr sz="1600" spc="-5" dirty="0">
                <a:latin typeface="Comic Sans MS"/>
                <a:cs typeface="Comic Sans MS"/>
              </a:rPr>
              <a:t>Write</a:t>
            </a:r>
            <a:r>
              <a:rPr sz="1600" spc="15" dirty="0">
                <a:latin typeface="Comic Sans MS"/>
                <a:cs typeface="Comic Sans MS"/>
              </a:rPr>
              <a:t> </a:t>
            </a:r>
            <a:r>
              <a:rPr sz="1600" spc="-5" dirty="0">
                <a:latin typeface="Comic Sans MS"/>
                <a:cs typeface="Comic Sans MS"/>
              </a:rPr>
              <a:t>simple</a:t>
            </a:r>
            <a:r>
              <a:rPr sz="1600" dirty="0">
                <a:latin typeface="Comic Sans MS"/>
                <a:cs typeface="Comic Sans MS"/>
              </a:rPr>
              <a:t> </a:t>
            </a:r>
            <a:r>
              <a:rPr sz="1600" spc="-5" dirty="0">
                <a:latin typeface="Comic Sans MS"/>
                <a:cs typeface="Comic Sans MS"/>
              </a:rPr>
              <a:t>phrases</a:t>
            </a:r>
            <a:r>
              <a:rPr sz="1600" spc="5" dirty="0">
                <a:latin typeface="Comic Sans MS"/>
                <a:cs typeface="Comic Sans MS"/>
              </a:rPr>
              <a:t> </a:t>
            </a:r>
            <a:r>
              <a:rPr sz="1600" spc="-5" dirty="0">
                <a:latin typeface="Comic Sans MS"/>
                <a:cs typeface="Comic Sans MS"/>
              </a:rPr>
              <a:t>and sentences</a:t>
            </a:r>
            <a:r>
              <a:rPr sz="1600" spc="-20" dirty="0">
                <a:latin typeface="Comic Sans MS"/>
                <a:cs typeface="Comic Sans MS"/>
              </a:rPr>
              <a:t> </a:t>
            </a:r>
            <a:r>
              <a:rPr sz="1600" spc="-5" dirty="0">
                <a:latin typeface="Comic Sans MS"/>
                <a:cs typeface="Comic Sans MS"/>
              </a:rPr>
              <a:t>that</a:t>
            </a:r>
            <a:r>
              <a:rPr sz="1600" spc="5" dirty="0">
                <a:latin typeface="Comic Sans MS"/>
                <a:cs typeface="Comic Sans MS"/>
              </a:rPr>
              <a:t> </a:t>
            </a:r>
            <a:r>
              <a:rPr sz="1600" spc="-5" dirty="0">
                <a:latin typeface="Comic Sans MS"/>
                <a:cs typeface="Comic Sans MS"/>
              </a:rPr>
              <a:t>can</a:t>
            </a:r>
            <a:r>
              <a:rPr sz="1600" dirty="0">
                <a:latin typeface="Comic Sans MS"/>
                <a:cs typeface="Comic Sans MS"/>
              </a:rPr>
              <a:t> </a:t>
            </a:r>
            <a:r>
              <a:rPr sz="1600" spc="-5" dirty="0">
                <a:latin typeface="Comic Sans MS"/>
                <a:cs typeface="Comic Sans MS"/>
              </a:rPr>
              <a:t>be</a:t>
            </a:r>
            <a:r>
              <a:rPr sz="1600" spc="5" dirty="0">
                <a:latin typeface="Comic Sans MS"/>
                <a:cs typeface="Comic Sans MS"/>
              </a:rPr>
              <a:t> </a:t>
            </a:r>
            <a:r>
              <a:rPr sz="1600" spc="-5" dirty="0">
                <a:latin typeface="Comic Sans MS"/>
                <a:cs typeface="Comic Sans MS"/>
              </a:rPr>
              <a:t>read</a:t>
            </a:r>
            <a:r>
              <a:rPr sz="1600" spc="15" dirty="0">
                <a:latin typeface="Comic Sans MS"/>
                <a:cs typeface="Comic Sans MS"/>
              </a:rPr>
              <a:t> </a:t>
            </a:r>
            <a:r>
              <a:rPr sz="1600" spc="-5" dirty="0">
                <a:latin typeface="Comic Sans MS"/>
                <a:cs typeface="Comic Sans MS"/>
              </a:rPr>
              <a:t>by</a:t>
            </a:r>
            <a:r>
              <a:rPr sz="1600" spc="5" dirty="0">
                <a:latin typeface="Comic Sans MS"/>
                <a:cs typeface="Comic Sans MS"/>
              </a:rPr>
              <a:t> </a:t>
            </a:r>
            <a:r>
              <a:rPr sz="1600" spc="-5" dirty="0">
                <a:latin typeface="Comic Sans MS"/>
                <a:cs typeface="Comic Sans MS"/>
              </a:rPr>
              <a:t>others.</a:t>
            </a:r>
            <a:endParaRPr sz="1600" dirty="0">
              <a:latin typeface="Comic Sans MS"/>
              <a:cs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343400" y="749646"/>
            <a:ext cx="2895600" cy="567463"/>
          </a:xfrm>
          <a:prstGeom prst="rect">
            <a:avLst/>
          </a:prstGeom>
        </p:spPr>
        <p:txBody>
          <a:bodyPr vert="horz" wrap="square" lIns="0" tIns="13335" rIns="0" bIns="0" rtlCol="0">
            <a:spAutoFit/>
          </a:bodyPr>
          <a:lstStyle/>
          <a:p>
            <a:pPr marL="12700" algn="ctr">
              <a:lnSpc>
                <a:spcPct val="100000"/>
              </a:lnSpc>
              <a:spcBef>
                <a:spcPts val="105"/>
              </a:spcBef>
            </a:pPr>
            <a:r>
              <a:rPr sz="3600" u="sng" spc="-5" dirty="0">
                <a:solidFill>
                  <a:srgbClr val="1B9A4D"/>
                </a:solidFill>
              </a:rPr>
              <a:t>Overview</a:t>
            </a:r>
          </a:p>
        </p:txBody>
      </p:sp>
      <p:sp>
        <p:nvSpPr>
          <p:cNvPr id="4" name="object 4"/>
          <p:cNvSpPr txBox="1"/>
          <p:nvPr/>
        </p:nvSpPr>
        <p:spPr>
          <a:xfrm>
            <a:off x="533400" y="1676400"/>
            <a:ext cx="11109859" cy="3091231"/>
          </a:xfrm>
          <a:prstGeom prst="rect">
            <a:avLst/>
          </a:prstGeom>
        </p:spPr>
        <p:txBody>
          <a:bodyPr vert="horz" wrap="square" lIns="0" tIns="13335" rIns="0" bIns="0" rtlCol="0">
            <a:spAutoFit/>
          </a:bodyPr>
          <a:lstStyle/>
          <a:p>
            <a:pPr marL="299085" marR="749935" indent="-287020">
              <a:lnSpc>
                <a:spcPct val="100000"/>
              </a:lnSpc>
              <a:spcBef>
                <a:spcPts val="105"/>
              </a:spcBef>
              <a:buFont typeface="Arial MT"/>
              <a:buChar char="•"/>
              <a:tabLst>
                <a:tab pos="299085" algn="l"/>
                <a:tab pos="299720" algn="l"/>
              </a:tabLst>
            </a:pPr>
            <a:r>
              <a:rPr sz="2000" dirty="0">
                <a:latin typeface="Comic Sans MS"/>
                <a:cs typeface="Comic Sans MS"/>
              </a:rPr>
              <a:t>Term </a:t>
            </a:r>
            <a:r>
              <a:rPr sz="2000" spc="-5" dirty="0">
                <a:latin typeface="Comic Sans MS"/>
                <a:cs typeface="Comic Sans MS"/>
              </a:rPr>
              <a:t>by term </a:t>
            </a:r>
            <a:r>
              <a:rPr sz="2000" dirty="0">
                <a:latin typeface="Comic Sans MS"/>
                <a:cs typeface="Comic Sans MS"/>
              </a:rPr>
              <a:t>progression of GPCs </a:t>
            </a:r>
            <a:r>
              <a:rPr sz="2000" spc="-5" dirty="0">
                <a:latin typeface="Comic Sans MS"/>
                <a:cs typeface="Comic Sans MS"/>
              </a:rPr>
              <a:t>(</a:t>
            </a:r>
            <a:r>
              <a:rPr sz="2000" spc="-5" dirty="0">
                <a:solidFill>
                  <a:srgbClr val="1F2023"/>
                </a:solidFill>
                <a:latin typeface="Comic Sans MS"/>
                <a:cs typeface="Comic Sans MS"/>
              </a:rPr>
              <a:t>Grapheme </a:t>
            </a:r>
            <a:r>
              <a:rPr sz="2000" dirty="0">
                <a:solidFill>
                  <a:srgbClr val="1F2023"/>
                </a:solidFill>
                <a:latin typeface="Comic Sans MS"/>
                <a:cs typeface="Comic Sans MS"/>
              </a:rPr>
              <a:t>Phoneme </a:t>
            </a:r>
            <a:r>
              <a:rPr sz="2000" spc="-585" dirty="0">
                <a:solidFill>
                  <a:srgbClr val="1F2023"/>
                </a:solidFill>
                <a:latin typeface="Comic Sans MS"/>
                <a:cs typeface="Comic Sans MS"/>
              </a:rPr>
              <a:t> </a:t>
            </a:r>
            <a:r>
              <a:rPr sz="2000" spc="-5" dirty="0">
                <a:solidFill>
                  <a:srgbClr val="1F2023"/>
                </a:solidFill>
                <a:latin typeface="Comic Sans MS"/>
                <a:cs typeface="Comic Sans MS"/>
              </a:rPr>
              <a:t>Correspondence)</a:t>
            </a:r>
            <a:r>
              <a:rPr sz="2000" spc="-5" dirty="0">
                <a:latin typeface="Comic Sans MS"/>
                <a:cs typeface="Comic Sans MS"/>
              </a:rPr>
              <a:t>.</a:t>
            </a:r>
            <a:endParaRPr sz="2000" dirty="0">
              <a:latin typeface="Comic Sans MS"/>
              <a:cs typeface="Comic Sans MS"/>
            </a:endParaRPr>
          </a:p>
          <a:p>
            <a:pPr marL="299085" indent="-287020">
              <a:lnSpc>
                <a:spcPct val="100000"/>
              </a:lnSpc>
              <a:buFont typeface="Arial MT"/>
              <a:buChar char="•"/>
              <a:tabLst>
                <a:tab pos="299085" algn="l"/>
                <a:tab pos="299720" algn="l"/>
              </a:tabLst>
            </a:pPr>
            <a:r>
              <a:rPr sz="2000" spc="-5" dirty="0">
                <a:latin typeface="Comic Sans MS"/>
                <a:cs typeface="Comic Sans MS"/>
              </a:rPr>
              <a:t>Organised</a:t>
            </a:r>
            <a:r>
              <a:rPr sz="2000" spc="20" dirty="0">
                <a:latin typeface="Comic Sans MS"/>
                <a:cs typeface="Comic Sans MS"/>
              </a:rPr>
              <a:t> </a:t>
            </a:r>
            <a:r>
              <a:rPr sz="2000" dirty="0">
                <a:latin typeface="Comic Sans MS"/>
                <a:cs typeface="Comic Sans MS"/>
              </a:rPr>
              <a:t>so</a:t>
            </a:r>
            <a:r>
              <a:rPr sz="2000" spc="-15" dirty="0">
                <a:latin typeface="Comic Sans MS"/>
                <a:cs typeface="Comic Sans MS"/>
              </a:rPr>
              <a:t> </a:t>
            </a:r>
            <a:r>
              <a:rPr sz="2000" spc="-5" dirty="0">
                <a:latin typeface="Comic Sans MS"/>
                <a:cs typeface="Comic Sans MS"/>
              </a:rPr>
              <a:t>that children</a:t>
            </a:r>
            <a:r>
              <a:rPr sz="2000" dirty="0">
                <a:latin typeface="Comic Sans MS"/>
                <a:cs typeface="Comic Sans MS"/>
              </a:rPr>
              <a:t> </a:t>
            </a:r>
            <a:r>
              <a:rPr sz="2000" spc="-5" dirty="0">
                <a:latin typeface="Comic Sans MS"/>
                <a:cs typeface="Comic Sans MS"/>
              </a:rPr>
              <a:t>are</a:t>
            </a:r>
            <a:r>
              <a:rPr sz="2000" spc="15" dirty="0">
                <a:latin typeface="Comic Sans MS"/>
                <a:cs typeface="Comic Sans MS"/>
              </a:rPr>
              <a:t> </a:t>
            </a:r>
            <a:r>
              <a:rPr sz="2000" spc="-5" dirty="0">
                <a:latin typeface="Comic Sans MS"/>
                <a:cs typeface="Comic Sans MS"/>
              </a:rPr>
              <a:t>taught</a:t>
            </a:r>
            <a:r>
              <a:rPr sz="2000" spc="-35" dirty="0">
                <a:latin typeface="Comic Sans MS"/>
                <a:cs typeface="Comic Sans MS"/>
              </a:rPr>
              <a:t> </a:t>
            </a:r>
            <a:r>
              <a:rPr sz="2000" spc="-5" dirty="0">
                <a:latin typeface="Comic Sans MS"/>
                <a:cs typeface="Comic Sans MS"/>
              </a:rPr>
              <a:t>from</a:t>
            </a:r>
            <a:r>
              <a:rPr sz="2000" spc="-20" dirty="0">
                <a:latin typeface="Comic Sans MS"/>
                <a:cs typeface="Comic Sans MS"/>
              </a:rPr>
              <a:t> </a:t>
            </a:r>
            <a:r>
              <a:rPr sz="2000" dirty="0">
                <a:latin typeface="Comic Sans MS"/>
                <a:cs typeface="Comic Sans MS"/>
              </a:rPr>
              <a:t>the</a:t>
            </a:r>
            <a:r>
              <a:rPr sz="2000" spc="-15" dirty="0">
                <a:latin typeface="Comic Sans MS"/>
                <a:cs typeface="Comic Sans MS"/>
              </a:rPr>
              <a:t> </a:t>
            </a:r>
            <a:r>
              <a:rPr sz="2000" dirty="0">
                <a:latin typeface="Comic Sans MS"/>
                <a:cs typeface="Comic Sans MS"/>
              </a:rPr>
              <a:t>simple</a:t>
            </a:r>
            <a:r>
              <a:rPr sz="2000" spc="5" dirty="0">
                <a:latin typeface="Comic Sans MS"/>
                <a:cs typeface="Comic Sans MS"/>
              </a:rPr>
              <a:t> </a:t>
            </a:r>
            <a:r>
              <a:rPr sz="2000" spc="-5" dirty="0">
                <a:latin typeface="Comic Sans MS"/>
                <a:cs typeface="Comic Sans MS"/>
              </a:rPr>
              <a:t>to</a:t>
            </a:r>
            <a:r>
              <a:rPr lang="en-US" sz="2000" dirty="0">
                <a:latin typeface="Comic Sans MS"/>
                <a:cs typeface="Comic Sans MS"/>
              </a:rPr>
              <a:t> </a:t>
            </a:r>
            <a:r>
              <a:rPr sz="2000" dirty="0">
                <a:latin typeface="Comic Sans MS"/>
                <a:cs typeface="Comic Sans MS"/>
              </a:rPr>
              <a:t>more</a:t>
            </a:r>
            <a:r>
              <a:rPr sz="2000" spc="-5" dirty="0">
                <a:latin typeface="Comic Sans MS"/>
                <a:cs typeface="Comic Sans MS"/>
              </a:rPr>
              <a:t> </a:t>
            </a:r>
            <a:r>
              <a:rPr sz="2000" dirty="0">
                <a:latin typeface="Comic Sans MS"/>
                <a:cs typeface="Comic Sans MS"/>
              </a:rPr>
              <a:t>complex</a:t>
            </a:r>
            <a:r>
              <a:rPr sz="2000" spc="-25" dirty="0">
                <a:latin typeface="Comic Sans MS"/>
                <a:cs typeface="Comic Sans MS"/>
              </a:rPr>
              <a:t> </a:t>
            </a:r>
            <a:r>
              <a:rPr sz="2000" dirty="0">
                <a:latin typeface="Comic Sans MS"/>
                <a:cs typeface="Comic Sans MS"/>
              </a:rPr>
              <a:t>GPCs</a:t>
            </a:r>
            <a:r>
              <a:rPr sz="2000" spc="-35" dirty="0">
                <a:latin typeface="Comic Sans MS"/>
                <a:cs typeface="Comic Sans MS"/>
              </a:rPr>
              <a:t> </a:t>
            </a:r>
            <a:r>
              <a:rPr sz="2000" dirty="0">
                <a:latin typeface="Comic Sans MS"/>
                <a:cs typeface="Comic Sans MS"/>
              </a:rPr>
              <a:t>plus</a:t>
            </a:r>
            <a:r>
              <a:rPr sz="2000" spc="-5" dirty="0">
                <a:latin typeface="Comic Sans MS"/>
                <a:cs typeface="Comic Sans MS"/>
              </a:rPr>
              <a:t> tricky</a:t>
            </a:r>
            <a:r>
              <a:rPr sz="2000" spc="-25" dirty="0">
                <a:latin typeface="Comic Sans MS"/>
                <a:cs typeface="Comic Sans MS"/>
              </a:rPr>
              <a:t> </a:t>
            </a:r>
            <a:r>
              <a:rPr sz="2000" spc="-5" dirty="0">
                <a:latin typeface="Comic Sans MS"/>
                <a:cs typeface="Comic Sans MS"/>
              </a:rPr>
              <a:t>words.</a:t>
            </a:r>
            <a:endParaRPr sz="2000" dirty="0">
              <a:latin typeface="Comic Sans MS"/>
              <a:cs typeface="Comic Sans MS"/>
            </a:endParaRPr>
          </a:p>
          <a:p>
            <a:pPr marL="299085" marR="165735" indent="-287020">
              <a:lnSpc>
                <a:spcPct val="100000"/>
              </a:lnSpc>
              <a:buFont typeface="Arial MT"/>
              <a:buChar char="•"/>
              <a:tabLst>
                <a:tab pos="299720" algn="l"/>
              </a:tabLst>
            </a:pPr>
            <a:r>
              <a:rPr sz="2000" spc="-5" dirty="0">
                <a:latin typeface="Comic Sans MS"/>
                <a:cs typeface="Comic Sans MS"/>
              </a:rPr>
              <a:t>All </a:t>
            </a:r>
            <a:r>
              <a:rPr sz="2000" dirty="0">
                <a:latin typeface="Comic Sans MS"/>
                <a:cs typeface="Comic Sans MS"/>
              </a:rPr>
              <a:t>the </a:t>
            </a:r>
            <a:r>
              <a:rPr sz="2000" spc="-5" dirty="0">
                <a:latin typeface="Comic Sans MS"/>
                <a:cs typeface="Comic Sans MS"/>
              </a:rPr>
              <a:t>graphemes taught are practised in </a:t>
            </a:r>
            <a:r>
              <a:rPr lang="en-US" sz="2000" spc="-5" dirty="0">
                <a:latin typeface="Comic Sans MS"/>
                <a:cs typeface="Comic Sans MS"/>
              </a:rPr>
              <a:t>green </a:t>
            </a:r>
            <a:r>
              <a:rPr sz="2000" spc="-5" dirty="0">
                <a:latin typeface="Comic Sans MS"/>
                <a:cs typeface="Comic Sans MS"/>
              </a:rPr>
              <a:t>words, sentences, </a:t>
            </a:r>
            <a:r>
              <a:rPr sz="2000" spc="-585" dirty="0">
                <a:latin typeface="Comic Sans MS"/>
                <a:cs typeface="Comic Sans MS"/>
              </a:rPr>
              <a:t> </a:t>
            </a:r>
            <a:r>
              <a:rPr sz="2000" spc="-5" dirty="0">
                <a:latin typeface="Comic Sans MS"/>
                <a:cs typeface="Comic Sans MS"/>
              </a:rPr>
              <a:t>and</a:t>
            </a:r>
            <a:r>
              <a:rPr sz="2000" dirty="0">
                <a:latin typeface="Comic Sans MS"/>
                <a:cs typeface="Comic Sans MS"/>
              </a:rPr>
              <a:t> later</a:t>
            </a:r>
            <a:r>
              <a:rPr sz="2000" spc="-10" dirty="0">
                <a:latin typeface="Comic Sans MS"/>
                <a:cs typeface="Comic Sans MS"/>
              </a:rPr>
              <a:t> </a:t>
            </a:r>
            <a:r>
              <a:rPr sz="2000" dirty="0">
                <a:latin typeface="Comic Sans MS"/>
                <a:cs typeface="Comic Sans MS"/>
              </a:rPr>
              <a:t>on, </a:t>
            </a:r>
            <a:r>
              <a:rPr sz="2000" spc="-5" dirty="0">
                <a:latin typeface="Comic Sans MS"/>
                <a:cs typeface="Comic Sans MS"/>
              </a:rPr>
              <a:t>in</a:t>
            </a:r>
            <a:r>
              <a:rPr sz="2000" dirty="0">
                <a:latin typeface="Comic Sans MS"/>
                <a:cs typeface="Comic Sans MS"/>
              </a:rPr>
              <a:t> </a:t>
            </a:r>
            <a:r>
              <a:rPr sz="2000" spc="-5" dirty="0">
                <a:latin typeface="Comic Sans MS"/>
                <a:cs typeface="Comic Sans MS"/>
              </a:rPr>
              <a:t>fully</a:t>
            </a:r>
            <a:r>
              <a:rPr sz="2000" spc="-20" dirty="0">
                <a:latin typeface="Comic Sans MS"/>
                <a:cs typeface="Comic Sans MS"/>
              </a:rPr>
              <a:t> </a:t>
            </a:r>
            <a:r>
              <a:rPr sz="2000" dirty="0">
                <a:latin typeface="Comic Sans MS"/>
                <a:cs typeface="Comic Sans MS"/>
              </a:rPr>
              <a:t>decodable </a:t>
            </a:r>
            <a:r>
              <a:rPr sz="2000" spc="-5" dirty="0">
                <a:latin typeface="Comic Sans MS"/>
                <a:cs typeface="Comic Sans MS"/>
              </a:rPr>
              <a:t>books.</a:t>
            </a:r>
            <a:endParaRPr sz="2000" dirty="0">
              <a:latin typeface="Comic Sans MS"/>
              <a:cs typeface="Comic Sans MS"/>
            </a:endParaRPr>
          </a:p>
          <a:p>
            <a:pPr marL="299085" marR="258445" indent="-287020">
              <a:lnSpc>
                <a:spcPct val="100000"/>
              </a:lnSpc>
              <a:buFont typeface="Arial MT"/>
              <a:buChar char="•"/>
              <a:tabLst>
                <a:tab pos="299720" algn="l"/>
              </a:tabLst>
            </a:pPr>
            <a:r>
              <a:rPr sz="2000" spc="-5" dirty="0">
                <a:latin typeface="Comic Sans MS"/>
                <a:cs typeface="Comic Sans MS"/>
              </a:rPr>
              <a:t>Review and revise </a:t>
            </a:r>
            <a:r>
              <a:rPr sz="2000" dirty="0">
                <a:latin typeface="Comic Sans MS"/>
                <a:cs typeface="Comic Sans MS"/>
              </a:rPr>
              <a:t>GPCs </a:t>
            </a:r>
            <a:r>
              <a:rPr sz="2000" spc="-5" dirty="0">
                <a:latin typeface="Comic Sans MS"/>
                <a:cs typeface="Comic Sans MS"/>
              </a:rPr>
              <a:t>and words, in </a:t>
            </a:r>
            <a:r>
              <a:rPr sz="2000" dirty="0">
                <a:latin typeface="Comic Sans MS"/>
                <a:cs typeface="Comic Sans MS"/>
              </a:rPr>
              <a:t>order </a:t>
            </a:r>
            <a:r>
              <a:rPr sz="2000" spc="-5" dirty="0">
                <a:latin typeface="Comic Sans MS"/>
                <a:cs typeface="Comic Sans MS"/>
              </a:rPr>
              <a:t>to </a:t>
            </a:r>
            <a:r>
              <a:rPr sz="2000" dirty="0">
                <a:latin typeface="Comic Sans MS"/>
                <a:cs typeface="Comic Sans MS"/>
              </a:rPr>
              <a:t>move </a:t>
            </a:r>
            <a:r>
              <a:rPr sz="2000" spc="-5" dirty="0">
                <a:latin typeface="Comic Sans MS"/>
                <a:cs typeface="Comic Sans MS"/>
              </a:rPr>
              <a:t>this </a:t>
            </a:r>
            <a:r>
              <a:rPr sz="2000" dirty="0">
                <a:latin typeface="Comic Sans MS"/>
                <a:cs typeface="Comic Sans MS"/>
              </a:rPr>
              <a:t>knowledge </a:t>
            </a:r>
            <a:r>
              <a:rPr sz="2000" spc="-5" dirty="0">
                <a:latin typeface="Comic Sans MS"/>
                <a:cs typeface="Comic Sans MS"/>
              </a:rPr>
              <a:t>into </a:t>
            </a:r>
            <a:r>
              <a:rPr sz="2000" spc="-10" dirty="0">
                <a:latin typeface="Comic Sans MS"/>
                <a:cs typeface="Comic Sans MS"/>
              </a:rPr>
              <a:t>their </a:t>
            </a:r>
            <a:r>
              <a:rPr sz="2000" spc="-585" dirty="0">
                <a:latin typeface="Comic Sans MS"/>
                <a:cs typeface="Comic Sans MS"/>
              </a:rPr>
              <a:t> </a:t>
            </a:r>
            <a:r>
              <a:rPr sz="2000" dirty="0">
                <a:latin typeface="Comic Sans MS"/>
                <a:cs typeface="Comic Sans MS"/>
              </a:rPr>
              <a:t>long</a:t>
            </a:r>
            <a:r>
              <a:rPr sz="2000" spc="-10" dirty="0">
                <a:latin typeface="Comic Sans MS"/>
                <a:cs typeface="Comic Sans MS"/>
              </a:rPr>
              <a:t> </a:t>
            </a:r>
            <a:r>
              <a:rPr sz="2000" spc="-5" dirty="0">
                <a:latin typeface="Comic Sans MS"/>
                <a:cs typeface="Comic Sans MS"/>
              </a:rPr>
              <a:t>term</a:t>
            </a:r>
            <a:r>
              <a:rPr sz="2000" dirty="0">
                <a:latin typeface="Comic Sans MS"/>
                <a:cs typeface="Comic Sans MS"/>
              </a:rPr>
              <a:t> memory.</a:t>
            </a:r>
          </a:p>
          <a:p>
            <a:pPr marL="299085" marR="189230" indent="-287020">
              <a:lnSpc>
                <a:spcPct val="100000"/>
              </a:lnSpc>
              <a:buFont typeface="Arial MT"/>
              <a:buChar char="•"/>
              <a:tabLst>
                <a:tab pos="299085" algn="l"/>
                <a:tab pos="299720" algn="l"/>
                <a:tab pos="1682750" algn="l"/>
              </a:tabLst>
            </a:pPr>
            <a:r>
              <a:rPr sz="2000" spc="-5" dirty="0">
                <a:latin typeface="Comic Sans MS"/>
                <a:cs typeface="Comic Sans MS"/>
              </a:rPr>
              <a:t>Our expectations</a:t>
            </a:r>
            <a:r>
              <a:rPr sz="2000" spc="-15" dirty="0">
                <a:latin typeface="Comic Sans MS"/>
                <a:cs typeface="Comic Sans MS"/>
              </a:rPr>
              <a:t> </a:t>
            </a:r>
            <a:r>
              <a:rPr sz="2000" dirty="0">
                <a:latin typeface="Comic Sans MS"/>
                <a:cs typeface="Comic Sans MS"/>
              </a:rPr>
              <a:t>of</a:t>
            </a:r>
            <a:r>
              <a:rPr sz="2000" spc="-15" dirty="0">
                <a:latin typeface="Comic Sans MS"/>
                <a:cs typeface="Comic Sans MS"/>
              </a:rPr>
              <a:t> </a:t>
            </a:r>
            <a:r>
              <a:rPr sz="2000" dirty="0">
                <a:latin typeface="Comic Sans MS"/>
                <a:cs typeface="Comic Sans MS"/>
              </a:rPr>
              <a:t>progression</a:t>
            </a:r>
            <a:r>
              <a:rPr sz="2000" spc="10" dirty="0">
                <a:latin typeface="Comic Sans MS"/>
                <a:cs typeface="Comic Sans MS"/>
              </a:rPr>
              <a:t> </a:t>
            </a:r>
            <a:r>
              <a:rPr sz="2000" spc="-5" dirty="0">
                <a:latin typeface="Comic Sans MS"/>
                <a:cs typeface="Comic Sans MS"/>
              </a:rPr>
              <a:t>are</a:t>
            </a:r>
            <a:r>
              <a:rPr sz="2000" dirty="0">
                <a:latin typeface="Comic Sans MS"/>
                <a:cs typeface="Comic Sans MS"/>
              </a:rPr>
              <a:t> </a:t>
            </a:r>
            <a:r>
              <a:rPr sz="2000" spc="-5" dirty="0">
                <a:latin typeface="Comic Sans MS"/>
                <a:cs typeface="Comic Sans MS"/>
              </a:rPr>
              <a:t>aspirational</a:t>
            </a:r>
            <a:r>
              <a:rPr sz="2000" spc="10" dirty="0">
                <a:latin typeface="Comic Sans MS"/>
                <a:cs typeface="Comic Sans MS"/>
              </a:rPr>
              <a:t> </a:t>
            </a:r>
            <a:r>
              <a:rPr sz="2000" dirty="0">
                <a:latin typeface="Comic Sans MS"/>
                <a:cs typeface="Comic Sans MS"/>
              </a:rPr>
              <a:t>yet</a:t>
            </a:r>
            <a:r>
              <a:rPr lang="en-US" sz="2000" dirty="0">
                <a:latin typeface="Comic Sans MS"/>
                <a:cs typeface="Comic Sans MS"/>
              </a:rPr>
              <a:t> </a:t>
            </a:r>
            <a:r>
              <a:rPr sz="2000" spc="-5" dirty="0">
                <a:latin typeface="Comic Sans MS"/>
                <a:cs typeface="Comic Sans MS"/>
              </a:rPr>
              <a:t>achievable</a:t>
            </a:r>
            <a:r>
              <a:rPr lang="en-US" sz="2000" spc="-5" dirty="0">
                <a:latin typeface="Comic Sans MS"/>
                <a:cs typeface="Comic Sans MS"/>
              </a:rPr>
              <a:t> </a:t>
            </a:r>
            <a:r>
              <a:rPr sz="2000" dirty="0">
                <a:latin typeface="Comic Sans MS"/>
                <a:cs typeface="Comic Sans MS"/>
              </a:rPr>
              <a:t>-</a:t>
            </a:r>
            <a:r>
              <a:rPr sz="2000" spc="10" dirty="0">
                <a:latin typeface="Comic Sans MS"/>
                <a:cs typeface="Comic Sans MS"/>
              </a:rPr>
              <a:t> </a:t>
            </a:r>
            <a:r>
              <a:rPr sz="2000" spc="-5" dirty="0">
                <a:latin typeface="Comic Sans MS"/>
                <a:cs typeface="Comic Sans MS"/>
              </a:rPr>
              <a:t>pace,</a:t>
            </a:r>
            <a:r>
              <a:rPr sz="2000" spc="10" dirty="0">
                <a:latin typeface="Comic Sans MS"/>
                <a:cs typeface="Comic Sans MS"/>
              </a:rPr>
              <a:t> </a:t>
            </a:r>
            <a:r>
              <a:rPr sz="2000" spc="-5" dirty="0">
                <a:latin typeface="Comic Sans MS"/>
                <a:cs typeface="Comic Sans MS"/>
              </a:rPr>
              <a:t>practice</a:t>
            </a:r>
            <a:r>
              <a:rPr sz="2000" spc="5" dirty="0">
                <a:latin typeface="Comic Sans MS"/>
                <a:cs typeface="Comic Sans MS"/>
              </a:rPr>
              <a:t> </a:t>
            </a:r>
            <a:r>
              <a:rPr sz="2000" spc="-5" dirty="0">
                <a:latin typeface="Comic Sans MS"/>
                <a:cs typeface="Comic Sans MS"/>
              </a:rPr>
              <a:t>and</a:t>
            </a:r>
            <a:r>
              <a:rPr sz="2000" spc="15" dirty="0">
                <a:latin typeface="Comic Sans MS"/>
                <a:cs typeface="Comic Sans MS"/>
              </a:rPr>
              <a:t> </a:t>
            </a:r>
            <a:r>
              <a:rPr sz="2000" spc="-5" dirty="0">
                <a:latin typeface="Comic Sans MS"/>
                <a:cs typeface="Comic Sans MS"/>
              </a:rPr>
              <a:t>participation</a:t>
            </a:r>
            <a:r>
              <a:rPr sz="2000" spc="-10" dirty="0">
                <a:latin typeface="Comic Sans MS"/>
                <a:cs typeface="Comic Sans MS"/>
              </a:rPr>
              <a:t> </a:t>
            </a:r>
            <a:r>
              <a:rPr sz="2000" spc="-5" dirty="0">
                <a:latin typeface="Comic Sans MS"/>
                <a:cs typeface="Comic Sans MS"/>
              </a:rPr>
              <a:t>by</a:t>
            </a:r>
            <a:r>
              <a:rPr sz="2000" spc="10" dirty="0">
                <a:latin typeface="Comic Sans MS"/>
                <a:cs typeface="Comic Sans MS"/>
              </a:rPr>
              <a:t> </a:t>
            </a:r>
            <a:r>
              <a:rPr sz="2000" dirty="0">
                <a:latin typeface="Comic Sans MS"/>
                <a:cs typeface="Comic Sans MS"/>
              </a:rPr>
              <a:t>all</a:t>
            </a:r>
            <a:r>
              <a:rPr sz="2000" spc="10" dirty="0">
                <a:latin typeface="Comic Sans MS"/>
                <a:cs typeface="Comic Sans MS"/>
              </a:rPr>
              <a:t> </a:t>
            </a:r>
            <a:r>
              <a:rPr sz="2000" spc="-5" dirty="0">
                <a:latin typeface="Comic Sans MS"/>
                <a:cs typeface="Comic Sans MS"/>
              </a:rPr>
              <a:t>children.</a:t>
            </a:r>
            <a:endParaRPr lang="en-US" sz="2000" spc="-5" dirty="0">
              <a:latin typeface="Comic Sans MS"/>
              <a:cs typeface="Comic Sans MS"/>
            </a:endParaRPr>
          </a:p>
          <a:p>
            <a:pPr marL="299085" marR="189230" indent="-287020">
              <a:lnSpc>
                <a:spcPct val="100000"/>
              </a:lnSpc>
              <a:buFont typeface="Arial MT"/>
              <a:buChar char="•"/>
              <a:tabLst>
                <a:tab pos="299085" algn="l"/>
                <a:tab pos="299720" algn="l"/>
                <a:tab pos="1682750" algn="l"/>
              </a:tabLst>
            </a:pPr>
            <a:r>
              <a:rPr lang="en-US" sz="2000" spc="-5" dirty="0">
                <a:latin typeface="Comic Sans MS"/>
                <a:cs typeface="Comic Sans MS"/>
              </a:rPr>
              <a:t>Children are assessed very 6 weeks and grouped accordingly.</a:t>
            </a:r>
            <a:endParaRPr sz="2000" dirty="0">
              <a:latin typeface="Comic Sans MS"/>
              <a:cs typeface="Comic Sans MS"/>
            </a:endParaRPr>
          </a:p>
        </p:txBody>
      </p:sp>
      <p:pic>
        <p:nvPicPr>
          <p:cNvPr id="6" name="Picture 5"/>
          <p:cNvPicPr>
            <a:picLocks noChangeAspect="1"/>
          </p:cNvPicPr>
          <p:nvPr/>
        </p:nvPicPr>
        <p:blipFill rotWithShape="1">
          <a:blip r:embed="rId2"/>
          <a:srcRect l="16615" t="31537" r="15896" b="28912"/>
          <a:stretch/>
        </p:blipFill>
        <p:spPr>
          <a:xfrm>
            <a:off x="228600" y="290800"/>
            <a:ext cx="3200400" cy="99167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3395" y="320420"/>
            <a:ext cx="7025005" cy="1354217"/>
          </a:xfrm>
        </p:spPr>
        <p:txBody>
          <a:bodyPr/>
          <a:lstStyle/>
          <a:p>
            <a:r>
              <a:rPr lang="en-US" dirty="0"/>
              <a:t>Reception RWI Overview</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826876642"/>
              </p:ext>
            </p:extLst>
          </p:nvPr>
        </p:nvGraphicFramePr>
        <p:xfrm>
          <a:off x="533400" y="1371600"/>
          <a:ext cx="10896600" cy="3830125"/>
        </p:xfrm>
        <a:graphic>
          <a:graphicData uri="http://schemas.openxmlformats.org/drawingml/2006/table">
            <a:tbl>
              <a:tblPr firstRow="1" firstCol="1" bandRow="1">
                <a:tableStyleId>{2D5ABB26-0587-4C30-8999-92F81FD0307C}</a:tableStyleId>
              </a:tblPr>
              <a:tblGrid>
                <a:gridCol w="1390689">
                  <a:extLst>
                    <a:ext uri="{9D8B030D-6E8A-4147-A177-3AD203B41FA5}">
                      <a16:colId xmlns:a16="http://schemas.microsoft.com/office/drawing/2014/main" val="4190179276"/>
                    </a:ext>
                  </a:extLst>
                </a:gridCol>
                <a:gridCol w="2061077">
                  <a:extLst>
                    <a:ext uri="{9D8B030D-6E8A-4147-A177-3AD203B41FA5}">
                      <a16:colId xmlns:a16="http://schemas.microsoft.com/office/drawing/2014/main" val="426798746"/>
                    </a:ext>
                  </a:extLst>
                </a:gridCol>
                <a:gridCol w="1261603">
                  <a:extLst>
                    <a:ext uri="{9D8B030D-6E8A-4147-A177-3AD203B41FA5}">
                      <a16:colId xmlns:a16="http://schemas.microsoft.com/office/drawing/2014/main" val="612823022"/>
                    </a:ext>
                  </a:extLst>
                </a:gridCol>
                <a:gridCol w="2061077">
                  <a:extLst>
                    <a:ext uri="{9D8B030D-6E8A-4147-A177-3AD203B41FA5}">
                      <a16:colId xmlns:a16="http://schemas.microsoft.com/office/drawing/2014/main" val="1152209558"/>
                    </a:ext>
                  </a:extLst>
                </a:gridCol>
                <a:gridCol w="2061077">
                  <a:extLst>
                    <a:ext uri="{9D8B030D-6E8A-4147-A177-3AD203B41FA5}">
                      <a16:colId xmlns:a16="http://schemas.microsoft.com/office/drawing/2014/main" val="2271494168"/>
                    </a:ext>
                  </a:extLst>
                </a:gridCol>
                <a:gridCol w="2061077">
                  <a:extLst>
                    <a:ext uri="{9D8B030D-6E8A-4147-A177-3AD203B41FA5}">
                      <a16:colId xmlns:a16="http://schemas.microsoft.com/office/drawing/2014/main" val="1314705376"/>
                    </a:ext>
                  </a:extLst>
                </a:gridCol>
              </a:tblGrid>
              <a:tr h="533400">
                <a:tc>
                  <a:txBody>
                    <a:bodyPr/>
                    <a:lstStyle/>
                    <a:p>
                      <a:pPr>
                        <a:lnSpc>
                          <a:spcPct val="107000"/>
                        </a:lnSpc>
                        <a:spcAft>
                          <a:spcPts val="0"/>
                        </a:spcAft>
                      </a:pPr>
                      <a:r>
                        <a:rPr lang="en-GB" sz="1400" dirty="0">
                          <a:effectLst/>
                          <a:latin typeface="Comic Sans MS" panose="030F0702030302020204" pitchFamily="66" charset="0"/>
                        </a:rPr>
                        <a:t>Baseline Assessment.</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Phonemes </a:t>
                      </a:r>
                    </a:p>
                    <a:p>
                      <a:pPr>
                        <a:lnSpc>
                          <a:spcPct val="107000"/>
                        </a:lnSpc>
                        <a:spcAft>
                          <a:spcPts val="0"/>
                        </a:spcAft>
                      </a:pPr>
                      <a:r>
                        <a:rPr lang="en-GB" sz="1400">
                          <a:effectLst/>
                          <a:latin typeface="Comic Sans MS" panose="030F0702030302020204" pitchFamily="66" charset="0"/>
                        </a:rPr>
                        <a:t>m, a, s</a:t>
                      </a:r>
                    </a:p>
                    <a:p>
                      <a:pPr>
                        <a:lnSpc>
                          <a:spcPct val="107000"/>
                        </a:lnSpc>
                        <a:spcAft>
                          <a:spcPts val="0"/>
                        </a:spcAft>
                      </a:pPr>
                      <a:r>
                        <a:rPr lang="en-GB" sz="1400">
                          <a:effectLst/>
                          <a:latin typeface="Comic Sans MS" panose="030F0702030302020204" pitchFamily="66" charset="0"/>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Phonemes </a:t>
                      </a:r>
                    </a:p>
                    <a:p>
                      <a:pPr>
                        <a:lnSpc>
                          <a:spcPct val="107000"/>
                        </a:lnSpc>
                        <a:spcAft>
                          <a:spcPts val="0"/>
                        </a:spcAft>
                      </a:pPr>
                      <a:r>
                        <a:rPr lang="en-GB" sz="1400">
                          <a:effectLst/>
                          <a:latin typeface="Comic Sans MS" panose="030F0702030302020204" pitchFamily="66" charset="0"/>
                        </a:rPr>
                        <a:t>d, t, i</a:t>
                      </a:r>
                    </a:p>
                    <a:p>
                      <a:pPr>
                        <a:lnSpc>
                          <a:spcPct val="107000"/>
                        </a:lnSpc>
                        <a:spcAft>
                          <a:spcPts val="0"/>
                        </a:spcAft>
                      </a:pPr>
                      <a:r>
                        <a:rPr lang="en-GB" sz="1400">
                          <a:effectLst/>
                          <a:latin typeface="Comic Sans MS" panose="030F0702030302020204" pitchFamily="66" charset="0"/>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Phonemes </a:t>
                      </a:r>
                    </a:p>
                    <a:p>
                      <a:pPr>
                        <a:lnSpc>
                          <a:spcPct val="107000"/>
                        </a:lnSpc>
                        <a:spcAft>
                          <a:spcPts val="0"/>
                        </a:spcAft>
                      </a:pPr>
                      <a:r>
                        <a:rPr lang="en-GB" sz="1400">
                          <a:effectLst/>
                          <a:latin typeface="Comic Sans MS" panose="030F0702030302020204" pitchFamily="66" charset="0"/>
                        </a:rPr>
                        <a:t>n, p, g</a:t>
                      </a:r>
                    </a:p>
                    <a:p>
                      <a:pPr>
                        <a:lnSpc>
                          <a:spcPct val="107000"/>
                        </a:lnSpc>
                        <a:spcAft>
                          <a:spcPts val="0"/>
                        </a:spcAft>
                      </a:pPr>
                      <a:r>
                        <a:rPr lang="en-GB" sz="1400">
                          <a:effectLst/>
                          <a:latin typeface="Comic Sans MS" panose="030F0702030302020204" pitchFamily="66" charset="0"/>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Phonemes </a:t>
                      </a:r>
                    </a:p>
                    <a:p>
                      <a:pPr>
                        <a:lnSpc>
                          <a:spcPct val="107000"/>
                        </a:lnSpc>
                        <a:spcAft>
                          <a:spcPts val="0"/>
                        </a:spcAft>
                      </a:pPr>
                      <a:r>
                        <a:rPr lang="en-GB" sz="1400">
                          <a:effectLst/>
                          <a:latin typeface="Comic Sans MS" panose="030F0702030302020204" pitchFamily="66" charset="0"/>
                        </a:rPr>
                        <a:t>o, c, k</a:t>
                      </a:r>
                    </a:p>
                    <a:p>
                      <a:pPr>
                        <a:lnSpc>
                          <a:spcPct val="107000"/>
                        </a:lnSpc>
                        <a:spcAft>
                          <a:spcPts val="0"/>
                        </a:spcAft>
                      </a:pPr>
                      <a:r>
                        <a:rPr lang="en-GB" sz="1400">
                          <a:effectLst/>
                          <a:latin typeface="Comic Sans MS" panose="030F0702030302020204" pitchFamily="66" charset="0"/>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Phonemes </a:t>
                      </a:r>
                    </a:p>
                    <a:p>
                      <a:pPr>
                        <a:lnSpc>
                          <a:spcPct val="107000"/>
                        </a:lnSpc>
                        <a:spcAft>
                          <a:spcPts val="0"/>
                        </a:spcAft>
                      </a:pPr>
                      <a:r>
                        <a:rPr lang="en-GB" sz="1400">
                          <a:effectLst/>
                          <a:latin typeface="Comic Sans MS" panose="030F0702030302020204" pitchFamily="66" charset="0"/>
                        </a:rPr>
                        <a:t>u, b, f</a:t>
                      </a:r>
                    </a:p>
                    <a:p>
                      <a:pPr>
                        <a:lnSpc>
                          <a:spcPct val="107000"/>
                        </a:lnSpc>
                        <a:spcAft>
                          <a:spcPts val="0"/>
                        </a:spcAft>
                      </a:pPr>
                      <a:r>
                        <a:rPr lang="en-GB" sz="1400">
                          <a:effectLst/>
                          <a:latin typeface="Comic Sans MS" panose="030F0702030302020204" pitchFamily="66" charset="0"/>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13649039"/>
                  </a:ext>
                </a:extLst>
              </a:tr>
              <a:tr h="699135">
                <a:tc>
                  <a:txBody>
                    <a:bodyPr/>
                    <a:lstStyle/>
                    <a:p>
                      <a:pPr>
                        <a:lnSpc>
                          <a:spcPct val="107000"/>
                        </a:lnSpc>
                        <a:spcAft>
                          <a:spcPts val="0"/>
                        </a:spcAft>
                      </a:pPr>
                      <a:r>
                        <a:rPr lang="en-GB" sz="1400">
                          <a:effectLst/>
                          <a:latin typeface="Comic Sans MS" panose="030F0702030302020204" pitchFamily="66" charset="0"/>
                        </a:rPr>
                        <a:t>Phonemes </a:t>
                      </a:r>
                    </a:p>
                    <a:p>
                      <a:pPr>
                        <a:lnSpc>
                          <a:spcPct val="107000"/>
                        </a:lnSpc>
                        <a:spcAft>
                          <a:spcPts val="0"/>
                        </a:spcAft>
                      </a:pPr>
                      <a:r>
                        <a:rPr lang="en-GB" sz="1400">
                          <a:effectLst/>
                          <a:latin typeface="Comic Sans MS" panose="030F0702030302020204" pitchFamily="66" charset="0"/>
                        </a:rPr>
                        <a:t>e, l, h</a:t>
                      </a:r>
                    </a:p>
                    <a:p>
                      <a:pPr>
                        <a:lnSpc>
                          <a:spcPct val="107000"/>
                        </a:lnSpc>
                        <a:spcAft>
                          <a:spcPts val="0"/>
                        </a:spcAft>
                      </a:pPr>
                      <a:r>
                        <a:rPr lang="en-GB" sz="1400">
                          <a:effectLst/>
                          <a:latin typeface="Comic Sans MS" panose="030F0702030302020204" pitchFamily="66" charset="0"/>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dirty="0">
                          <a:effectLst/>
                          <a:latin typeface="Comic Sans MS" panose="030F0702030302020204" pitchFamily="66" charset="0"/>
                        </a:rPr>
                        <a:t>Phonemes/Diagraphs.</a:t>
                      </a:r>
                    </a:p>
                    <a:p>
                      <a:pPr>
                        <a:lnSpc>
                          <a:spcPct val="107000"/>
                        </a:lnSpc>
                        <a:spcAft>
                          <a:spcPts val="0"/>
                        </a:spcAft>
                      </a:pPr>
                      <a:r>
                        <a:rPr lang="en-GB" sz="1400" dirty="0" err="1">
                          <a:effectLst/>
                          <a:latin typeface="Comic Sans MS" panose="030F0702030302020204" pitchFamily="66" charset="0"/>
                        </a:rPr>
                        <a:t>sh</a:t>
                      </a:r>
                      <a:r>
                        <a:rPr lang="en-GB" sz="1400" dirty="0">
                          <a:effectLst/>
                          <a:latin typeface="Comic Sans MS" panose="030F0702030302020204" pitchFamily="66" charset="0"/>
                        </a:rPr>
                        <a:t>, r, j </a:t>
                      </a:r>
                    </a:p>
                    <a:p>
                      <a:pPr>
                        <a:lnSpc>
                          <a:spcPct val="107000"/>
                        </a:lnSpc>
                        <a:spcAft>
                          <a:spcPts val="0"/>
                        </a:spcAft>
                      </a:pPr>
                      <a:r>
                        <a:rPr lang="en-GB" sz="1400" dirty="0">
                          <a:effectLst/>
                          <a:latin typeface="Comic Sans MS" panose="030F0702030302020204" pitchFamily="66" charset="0"/>
                        </a:rPr>
                        <a:t> </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Phonemes</a:t>
                      </a:r>
                    </a:p>
                    <a:p>
                      <a:pPr>
                        <a:lnSpc>
                          <a:spcPct val="107000"/>
                        </a:lnSpc>
                        <a:spcAft>
                          <a:spcPts val="0"/>
                        </a:spcAft>
                      </a:pPr>
                      <a:r>
                        <a:rPr lang="en-GB" sz="1400">
                          <a:effectLst/>
                          <a:latin typeface="Comic Sans MS" panose="030F0702030302020204" pitchFamily="66" charset="0"/>
                        </a:rPr>
                        <a:t>v, y, w</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Phonemes/Diagraphs.</a:t>
                      </a:r>
                    </a:p>
                    <a:p>
                      <a:pPr>
                        <a:lnSpc>
                          <a:spcPct val="107000"/>
                        </a:lnSpc>
                        <a:spcAft>
                          <a:spcPts val="0"/>
                        </a:spcAft>
                      </a:pPr>
                      <a:r>
                        <a:rPr lang="en-GB" sz="1400">
                          <a:effectLst/>
                          <a:latin typeface="Comic Sans MS" panose="030F0702030302020204" pitchFamily="66" charset="0"/>
                        </a:rPr>
                        <a:t>th, z, ch</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Phonemes/Diagraphs.</a:t>
                      </a:r>
                    </a:p>
                    <a:p>
                      <a:pPr>
                        <a:lnSpc>
                          <a:spcPct val="107000"/>
                        </a:lnSpc>
                        <a:spcAft>
                          <a:spcPts val="0"/>
                        </a:spcAft>
                      </a:pPr>
                      <a:r>
                        <a:rPr lang="en-GB" sz="1400">
                          <a:effectLst/>
                          <a:latin typeface="Comic Sans MS" panose="030F0702030302020204" pitchFamily="66" charset="0"/>
                        </a:rPr>
                        <a:t>qu, x, ng</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Phonemes/Diagraphs.</a:t>
                      </a:r>
                    </a:p>
                    <a:p>
                      <a:pPr>
                        <a:lnSpc>
                          <a:spcPct val="107000"/>
                        </a:lnSpc>
                        <a:spcAft>
                          <a:spcPts val="0"/>
                        </a:spcAft>
                      </a:pPr>
                      <a:r>
                        <a:rPr lang="en-GB" sz="1400">
                          <a:effectLst/>
                          <a:latin typeface="Comic Sans MS" panose="030F0702030302020204" pitchFamily="66" charset="0"/>
                        </a:rPr>
                        <a:t>nk</a:t>
                      </a:r>
                    </a:p>
                    <a:p>
                      <a:pPr>
                        <a:lnSpc>
                          <a:spcPct val="107000"/>
                        </a:lnSpc>
                        <a:spcAft>
                          <a:spcPts val="0"/>
                        </a:spcAft>
                      </a:pPr>
                      <a:r>
                        <a:rPr lang="en-GB" sz="1400">
                          <a:effectLst/>
                          <a:latin typeface="Comic Sans MS" panose="030F0702030302020204" pitchFamily="66" charset="0"/>
                        </a:rPr>
                        <a:t>Recap all set 1 graphemes.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9139102"/>
                  </a:ext>
                </a:extLst>
              </a:tr>
              <a:tr h="852746">
                <a:tc>
                  <a:txBody>
                    <a:bodyPr/>
                    <a:lstStyle/>
                    <a:p>
                      <a:pPr>
                        <a:lnSpc>
                          <a:spcPct val="107000"/>
                        </a:lnSpc>
                        <a:spcAft>
                          <a:spcPts val="0"/>
                        </a:spcAft>
                      </a:pPr>
                      <a:r>
                        <a:rPr lang="en-GB" sz="1400">
                          <a:effectLst/>
                          <a:latin typeface="Comic Sans MS" panose="030F0702030302020204" pitchFamily="66" charset="0"/>
                        </a:rPr>
                        <a:t>Diagraphs</a:t>
                      </a:r>
                    </a:p>
                    <a:p>
                      <a:pPr>
                        <a:lnSpc>
                          <a:spcPct val="107000"/>
                        </a:lnSpc>
                        <a:spcAft>
                          <a:spcPts val="0"/>
                        </a:spcAft>
                      </a:pPr>
                      <a:r>
                        <a:rPr lang="en-GB" sz="1400">
                          <a:effectLst/>
                          <a:latin typeface="Comic Sans MS" panose="030F0702030302020204" pitchFamily="66" charset="0"/>
                        </a:rPr>
                        <a:t>ay</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dirty="0">
                          <a:effectLst/>
                          <a:latin typeface="Comic Sans MS" panose="030F0702030302020204" pitchFamily="66" charset="0"/>
                        </a:rPr>
                        <a:t>Diagraphs.</a:t>
                      </a:r>
                    </a:p>
                    <a:p>
                      <a:pPr>
                        <a:lnSpc>
                          <a:spcPct val="107000"/>
                        </a:lnSpc>
                        <a:spcAft>
                          <a:spcPts val="0"/>
                        </a:spcAft>
                      </a:pPr>
                      <a:r>
                        <a:rPr lang="en-GB" sz="1400" dirty="0" err="1">
                          <a:effectLst/>
                          <a:latin typeface="Comic Sans MS" panose="030F0702030302020204" pitchFamily="66" charset="0"/>
                        </a:rPr>
                        <a:t>ee</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dirty="0">
                          <a:effectLst/>
                          <a:latin typeface="Comic Sans MS" panose="030F0702030302020204" pitchFamily="66" charset="0"/>
                        </a:rPr>
                        <a:t>Diagraphs.</a:t>
                      </a:r>
                    </a:p>
                    <a:p>
                      <a:pPr>
                        <a:lnSpc>
                          <a:spcPct val="107000"/>
                        </a:lnSpc>
                        <a:spcAft>
                          <a:spcPts val="0"/>
                        </a:spcAft>
                      </a:pPr>
                      <a:r>
                        <a:rPr lang="en-GB" sz="1400" dirty="0">
                          <a:effectLst/>
                          <a:latin typeface="Comic Sans MS" panose="030F0702030302020204" pitchFamily="66" charset="0"/>
                        </a:rPr>
                        <a:t>igh</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dirty="0">
                          <a:effectLst/>
                          <a:latin typeface="Comic Sans MS" panose="030F0702030302020204" pitchFamily="66" charset="0"/>
                        </a:rPr>
                        <a:t>Diagraphs.</a:t>
                      </a:r>
                    </a:p>
                    <a:p>
                      <a:pPr>
                        <a:lnSpc>
                          <a:spcPct val="107000"/>
                        </a:lnSpc>
                        <a:spcAft>
                          <a:spcPts val="0"/>
                        </a:spcAft>
                      </a:pPr>
                      <a:r>
                        <a:rPr lang="en-GB" sz="1400" dirty="0">
                          <a:effectLst/>
                          <a:latin typeface="Comic Sans MS" panose="030F0702030302020204" pitchFamily="66" charset="0"/>
                        </a:rPr>
                        <a:t>ow</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Diagraphs</a:t>
                      </a:r>
                    </a:p>
                    <a:p>
                      <a:pPr>
                        <a:lnSpc>
                          <a:spcPct val="107000"/>
                        </a:lnSpc>
                        <a:spcAft>
                          <a:spcPts val="0"/>
                        </a:spcAft>
                      </a:pPr>
                      <a:r>
                        <a:rPr lang="en-GB" sz="1400">
                          <a:effectLst/>
                          <a:latin typeface="Comic Sans MS" panose="030F0702030302020204" pitchFamily="66" charset="0"/>
                        </a:rPr>
                        <a:t>oo</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Diagraphs</a:t>
                      </a:r>
                    </a:p>
                    <a:p>
                      <a:pPr>
                        <a:lnSpc>
                          <a:spcPct val="107000"/>
                        </a:lnSpc>
                        <a:spcAft>
                          <a:spcPts val="0"/>
                        </a:spcAft>
                      </a:pPr>
                      <a:r>
                        <a:rPr lang="en-GB" sz="1400">
                          <a:effectLst/>
                          <a:latin typeface="Comic Sans MS" panose="030F0702030302020204" pitchFamily="66" charset="0"/>
                        </a:rPr>
                        <a:t>oo</a:t>
                      </a:r>
                    </a:p>
                    <a:p>
                      <a:pPr>
                        <a:lnSpc>
                          <a:spcPct val="107000"/>
                        </a:lnSpc>
                        <a:spcAft>
                          <a:spcPts val="0"/>
                        </a:spcAft>
                      </a:pPr>
                      <a:r>
                        <a:rPr lang="en-GB" sz="1400">
                          <a:effectLst/>
                          <a:latin typeface="Comic Sans MS" panose="030F0702030302020204" pitchFamily="66" charset="0"/>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16232155"/>
                  </a:ext>
                </a:extLst>
              </a:tr>
              <a:tr h="852746">
                <a:tc>
                  <a:txBody>
                    <a:bodyPr/>
                    <a:lstStyle/>
                    <a:p>
                      <a:pPr>
                        <a:lnSpc>
                          <a:spcPct val="107000"/>
                        </a:lnSpc>
                        <a:spcAft>
                          <a:spcPts val="0"/>
                        </a:spcAft>
                      </a:pPr>
                      <a:r>
                        <a:rPr lang="en-GB" sz="1400">
                          <a:effectLst/>
                          <a:latin typeface="Comic Sans MS" panose="030F0702030302020204" pitchFamily="66" charset="0"/>
                        </a:rPr>
                        <a:t>Diagraphs.</a:t>
                      </a:r>
                    </a:p>
                    <a:p>
                      <a:pPr>
                        <a:lnSpc>
                          <a:spcPct val="107000"/>
                        </a:lnSpc>
                        <a:spcAft>
                          <a:spcPts val="0"/>
                        </a:spcAft>
                      </a:pPr>
                      <a:r>
                        <a:rPr lang="en-GB" sz="1400">
                          <a:effectLst/>
                          <a:latin typeface="Comic Sans MS" panose="030F0702030302020204" pitchFamily="66" charset="0"/>
                        </a:rPr>
                        <a:t>ar</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Diagraphs.</a:t>
                      </a:r>
                    </a:p>
                    <a:p>
                      <a:pPr>
                        <a:lnSpc>
                          <a:spcPct val="107000"/>
                        </a:lnSpc>
                        <a:spcAft>
                          <a:spcPts val="0"/>
                        </a:spcAft>
                      </a:pPr>
                      <a:r>
                        <a:rPr lang="en-GB" sz="1400">
                          <a:effectLst/>
                          <a:latin typeface="Comic Sans MS" panose="030F0702030302020204" pitchFamily="66" charset="0"/>
                        </a:rPr>
                        <a:t>or</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rPr>
                        <a:t>Diagraphs.</a:t>
                      </a:r>
                    </a:p>
                    <a:p>
                      <a:pPr>
                        <a:lnSpc>
                          <a:spcPct val="107000"/>
                        </a:lnSpc>
                        <a:spcAft>
                          <a:spcPts val="0"/>
                        </a:spcAft>
                      </a:pPr>
                      <a:r>
                        <a:rPr lang="en-GB" sz="1400">
                          <a:effectLst/>
                          <a:latin typeface="Comic Sans MS" panose="030F0702030302020204" pitchFamily="66" charset="0"/>
                        </a:rPr>
                        <a:t>air</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dirty="0">
                          <a:effectLst/>
                          <a:latin typeface="Comic Sans MS" panose="030F0702030302020204" pitchFamily="66" charset="0"/>
                        </a:rPr>
                        <a:t>Diagraphs.</a:t>
                      </a:r>
                    </a:p>
                    <a:p>
                      <a:pPr>
                        <a:lnSpc>
                          <a:spcPct val="107000"/>
                        </a:lnSpc>
                        <a:spcAft>
                          <a:spcPts val="0"/>
                        </a:spcAft>
                      </a:pPr>
                      <a:r>
                        <a:rPr lang="en-GB" sz="1400" dirty="0">
                          <a:effectLst/>
                          <a:latin typeface="Comic Sans MS" panose="030F0702030302020204" pitchFamily="66" charset="0"/>
                        </a:rPr>
                        <a:t>ir</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dirty="0">
                          <a:effectLst/>
                          <a:latin typeface="Comic Sans MS" panose="030F0702030302020204" pitchFamily="66" charset="0"/>
                        </a:rPr>
                        <a:t>Diagraphs.</a:t>
                      </a:r>
                    </a:p>
                    <a:p>
                      <a:pPr>
                        <a:lnSpc>
                          <a:spcPct val="107000"/>
                        </a:lnSpc>
                        <a:spcAft>
                          <a:spcPts val="0"/>
                        </a:spcAft>
                      </a:pPr>
                      <a:r>
                        <a:rPr lang="en-GB" sz="1400" dirty="0" err="1">
                          <a:effectLst/>
                          <a:latin typeface="Comic Sans MS" panose="030F0702030302020204" pitchFamily="66" charset="0"/>
                        </a:rPr>
                        <a:t>ou</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dirty="0">
                          <a:effectLst/>
                          <a:latin typeface="Comic Sans MS" panose="030F0702030302020204" pitchFamily="66" charset="0"/>
                        </a:rPr>
                        <a:t>Diagraphs.</a:t>
                      </a:r>
                    </a:p>
                    <a:p>
                      <a:pPr>
                        <a:lnSpc>
                          <a:spcPct val="107000"/>
                        </a:lnSpc>
                        <a:spcAft>
                          <a:spcPts val="0"/>
                        </a:spcAft>
                      </a:pPr>
                      <a:r>
                        <a:rPr lang="en-GB" sz="1400" dirty="0">
                          <a:effectLst/>
                          <a:latin typeface="Comic Sans MS" panose="030F0702030302020204" pitchFamily="66" charset="0"/>
                        </a:rPr>
                        <a:t>oy</a:t>
                      </a:r>
                    </a:p>
                    <a:p>
                      <a:pPr>
                        <a:lnSpc>
                          <a:spcPct val="107000"/>
                        </a:lnSpc>
                        <a:spcAft>
                          <a:spcPts val="0"/>
                        </a:spcAft>
                      </a:pPr>
                      <a:r>
                        <a:rPr lang="en-GB" sz="1400" dirty="0">
                          <a:effectLst/>
                          <a:latin typeface="Comic Sans MS" panose="030F0702030302020204" pitchFamily="66" charset="0"/>
                        </a:rPr>
                        <a:t> </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5250971"/>
                  </a:ext>
                </a:extLst>
              </a:tr>
              <a:tr h="275710">
                <a:tc gridSpan="6">
                  <a:txBody>
                    <a:bodyPr/>
                    <a:lstStyle/>
                    <a:p>
                      <a:pPr>
                        <a:lnSpc>
                          <a:spcPct val="107000"/>
                        </a:lnSpc>
                        <a:spcAft>
                          <a:spcPts val="0"/>
                        </a:spcAft>
                      </a:pPr>
                      <a:r>
                        <a:rPr lang="en-GB" sz="1400" dirty="0">
                          <a:effectLst/>
                          <a:latin typeface="Comic Sans MS" panose="030F0702030302020204" pitchFamily="66" charset="0"/>
                        </a:rPr>
                        <a:t>Revise all sounds – apply to writing.</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0402036"/>
                  </a:ext>
                </a:extLst>
              </a:tr>
              <a:tr h="275710">
                <a:tc gridSpan="6">
                  <a:txBody>
                    <a:bodyPr/>
                    <a:lstStyle/>
                    <a:p>
                      <a:pPr>
                        <a:lnSpc>
                          <a:spcPct val="107000"/>
                        </a:lnSpc>
                        <a:spcAft>
                          <a:spcPts val="0"/>
                        </a:spcAft>
                      </a:pPr>
                      <a:r>
                        <a:rPr lang="en-GB" sz="1400" dirty="0">
                          <a:effectLst/>
                          <a:latin typeface="Comic Sans MS" panose="030F0702030302020204" pitchFamily="66" charset="0"/>
                        </a:rPr>
                        <a:t>Revise all sounds – apply to writing.</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821431653"/>
                  </a:ext>
                </a:extLst>
              </a:tr>
            </a:tbl>
          </a:graphicData>
        </a:graphic>
      </p:graphicFrame>
    </p:spTree>
    <p:extLst>
      <p:ext uri="{BB962C8B-B14F-4D97-AF65-F5344CB8AC3E}">
        <p14:creationId xmlns:p14="http://schemas.microsoft.com/office/powerpoint/2010/main" val="3659422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3395" y="320420"/>
            <a:ext cx="7025005" cy="677108"/>
          </a:xfrm>
        </p:spPr>
        <p:txBody>
          <a:bodyPr/>
          <a:lstStyle/>
          <a:p>
            <a:r>
              <a:rPr lang="en-US" dirty="0"/>
              <a:t>Year 1 RWI Overview</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666217005"/>
              </p:ext>
            </p:extLst>
          </p:nvPr>
        </p:nvGraphicFramePr>
        <p:xfrm>
          <a:off x="533400" y="1371600"/>
          <a:ext cx="10896600" cy="4025267"/>
        </p:xfrm>
        <a:graphic>
          <a:graphicData uri="http://schemas.openxmlformats.org/drawingml/2006/table">
            <a:tbl>
              <a:tblPr firstRow="1" firstCol="1" bandRow="1">
                <a:tableStyleId>{2D5ABB26-0587-4C30-8999-92F81FD0307C}</a:tableStyleId>
              </a:tblPr>
              <a:tblGrid>
                <a:gridCol w="1390689">
                  <a:extLst>
                    <a:ext uri="{9D8B030D-6E8A-4147-A177-3AD203B41FA5}">
                      <a16:colId xmlns:a16="http://schemas.microsoft.com/office/drawing/2014/main" val="4190179276"/>
                    </a:ext>
                  </a:extLst>
                </a:gridCol>
                <a:gridCol w="2061077">
                  <a:extLst>
                    <a:ext uri="{9D8B030D-6E8A-4147-A177-3AD203B41FA5}">
                      <a16:colId xmlns:a16="http://schemas.microsoft.com/office/drawing/2014/main" val="426798746"/>
                    </a:ext>
                  </a:extLst>
                </a:gridCol>
                <a:gridCol w="1261603">
                  <a:extLst>
                    <a:ext uri="{9D8B030D-6E8A-4147-A177-3AD203B41FA5}">
                      <a16:colId xmlns:a16="http://schemas.microsoft.com/office/drawing/2014/main" val="612823022"/>
                    </a:ext>
                  </a:extLst>
                </a:gridCol>
                <a:gridCol w="2061077">
                  <a:extLst>
                    <a:ext uri="{9D8B030D-6E8A-4147-A177-3AD203B41FA5}">
                      <a16:colId xmlns:a16="http://schemas.microsoft.com/office/drawing/2014/main" val="1152209558"/>
                    </a:ext>
                  </a:extLst>
                </a:gridCol>
                <a:gridCol w="2061077">
                  <a:extLst>
                    <a:ext uri="{9D8B030D-6E8A-4147-A177-3AD203B41FA5}">
                      <a16:colId xmlns:a16="http://schemas.microsoft.com/office/drawing/2014/main" val="2271494168"/>
                    </a:ext>
                  </a:extLst>
                </a:gridCol>
                <a:gridCol w="2061077">
                  <a:extLst>
                    <a:ext uri="{9D8B030D-6E8A-4147-A177-3AD203B41FA5}">
                      <a16:colId xmlns:a16="http://schemas.microsoft.com/office/drawing/2014/main" val="1314705376"/>
                    </a:ext>
                  </a:extLst>
                </a:gridCol>
              </a:tblGrid>
              <a:tr h="533400">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ea</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ea</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oi</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a-e</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i-e</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o-e</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13649039"/>
                  </a:ext>
                </a:extLst>
              </a:tr>
              <a:tr h="699135">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u-e</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aw</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are</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ur</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er</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ow</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9139102"/>
                  </a:ext>
                </a:extLst>
              </a:tr>
              <a:tr h="852746">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ai</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oa</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ew</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ire</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ear</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ure</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16232155"/>
                  </a:ext>
                </a:extLst>
              </a:tr>
              <a:tr h="852746">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tion</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400">
                          <a:effectLst/>
                          <a:latin typeface="Comic Sans MS" panose="030F0702030302020204" pitchFamily="66" charset="0"/>
                          <a:ea typeface="CIDFont+F2"/>
                          <a:cs typeface="CIDFont+F2"/>
                        </a:rPr>
                        <a:t>Diagraphs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Tious/cious</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a:lnSpc>
                          <a:spcPct val="107000"/>
                        </a:lnSpc>
                        <a:spcAft>
                          <a:spcPts val="0"/>
                        </a:spcAft>
                      </a:pPr>
                      <a:r>
                        <a:rPr lang="en-GB" sz="1400">
                          <a:effectLst/>
                          <a:latin typeface="Comic Sans MS" panose="030F0702030302020204" pitchFamily="66" charset="0"/>
                          <a:ea typeface="CIDFont+F2"/>
                          <a:cs typeface="CIDFont+F2"/>
                        </a:rPr>
                        <a:t>Recap all graphemes so far to consolidate.</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5250971"/>
                  </a:ext>
                </a:extLst>
              </a:tr>
              <a:tr h="275710">
                <a:tc gridSpan="6">
                  <a:txBody>
                    <a:bodyPr/>
                    <a:lstStyle/>
                    <a:p>
                      <a:pPr>
                        <a:lnSpc>
                          <a:spcPct val="107000"/>
                        </a:lnSpc>
                        <a:spcAft>
                          <a:spcPts val="0"/>
                        </a:spcAft>
                      </a:pPr>
                      <a:r>
                        <a:rPr lang="en-GB" sz="1400">
                          <a:effectLst/>
                          <a:latin typeface="Comic Sans MS" panose="030F0702030302020204" pitchFamily="66" charset="0"/>
                          <a:ea typeface="CIDFont+F2"/>
                          <a:cs typeface="CIDFont+F2"/>
                        </a:rPr>
                        <a:t>Revise all sounds and apply to writing.</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Phonics Screening Test.</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400">
                          <a:effectLst/>
                          <a:latin typeface="Comic Sans MS" panose="030F0702030302020204" pitchFamily="66" charset="0"/>
                          <a:ea typeface="CIDFont+F2"/>
                          <a:cs typeface="CIDFont+F2"/>
                        </a:rPr>
                        <a:t> </a:t>
                      </a:r>
                      <a:endParaRPr lang="en-GB" sz="14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0402036"/>
                  </a:ext>
                </a:extLst>
              </a:tr>
              <a:tr h="275710">
                <a:tc gridSpan="6">
                  <a:txBody>
                    <a:bodyPr/>
                    <a:lstStyle/>
                    <a:p>
                      <a:pPr>
                        <a:lnSpc>
                          <a:spcPct val="107000"/>
                        </a:lnSpc>
                        <a:spcAft>
                          <a:spcPts val="0"/>
                        </a:spcAft>
                      </a:pPr>
                      <a:r>
                        <a:rPr lang="en-GB" sz="1400" dirty="0">
                          <a:effectLst/>
                          <a:latin typeface="Comic Sans MS" panose="030F0702030302020204" pitchFamily="66" charset="0"/>
                          <a:ea typeface="CIDFont+F2"/>
                          <a:cs typeface="CIDFont+F2"/>
                        </a:rPr>
                        <a:t>RWI Year 1 Spellings.</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821431653"/>
                  </a:ext>
                </a:extLst>
              </a:tr>
            </a:tbl>
          </a:graphicData>
        </a:graphic>
      </p:graphicFrame>
    </p:spTree>
    <p:extLst>
      <p:ext uri="{BB962C8B-B14F-4D97-AF65-F5344CB8AC3E}">
        <p14:creationId xmlns:p14="http://schemas.microsoft.com/office/powerpoint/2010/main" val="4179596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p:nvPr/>
        </p:nvSpPr>
        <p:spPr>
          <a:xfrm>
            <a:off x="5029200" y="1531937"/>
            <a:ext cx="6572884" cy="3013075"/>
          </a:xfrm>
          <a:prstGeom prst="rect">
            <a:avLst/>
          </a:prstGeom>
        </p:spPr>
        <p:txBody>
          <a:bodyPr vert="horz" wrap="square" lIns="0" tIns="12065" rIns="0" bIns="0" rtlCol="0">
            <a:spAutoFit/>
          </a:bodyPr>
          <a:lstStyle/>
          <a:p>
            <a:pPr marL="299085" indent="-287020">
              <a:lnSpc>
                <a:spcPct val="100000"/>
              </a:lnSpc>
              <a:spcBef>
                <a:spcPts val="95"/>
              </a:spcBef>
              <a:buFont typeface="Arial MT"/>
              <a:buChar char="•"/>
              <a:tabLst>
                <a:tab pos="299085" algn="l"/>
                <a:tab pos="299720" algn="l"/>
              </a:tabLst>
            </a:pPr>
            <a:r>
              <a:rPr sz="2800" spc="-5" dirty="0">
                <a:latin typeface="Comic Sans MS"/>
                <a:cs typeface="Comic Sans MS"/>
              </a:rPr>
              <a:t>Every</a:t>
            </a:r>
            <a:r>
              <a:rPr sz="2800" spc="20" dirty="0">
                <a:latin typeface="Comic Sans MS"/>
                <a:cs typeface="Comic Sans MS"/>
              </a:rPr>
              <a:t> </a:t>
            </a:r>
            <a:r>
              <a:rPr sz="2800" spc="-5" dirty="0">
                <a:latin typeface="Comic Sans MS"/>
                <a:cs typeface="Comic Sans MS"/>
              </a:rPr>
              <a:t>letter</a:t>
            </a:r>
            <a:r>
              <a:rPr sz="2800" spc="5" dirty="0">
                <a:latin typeface="Comic Sans MS"/>
                <a:cs typeface="Comic Sans MS"/>
              </a:rPr>
              <a:t> </a:t>
            </a:r>
            <a:r>
              <a:rPr sz="2800" spc="-5" dirty="0">
                <a:latin typeface="Comic Sans MS"/>
                <a:cs typeface="Comic Sans MS"/>
              </a:rPr>
              <a:t>has</a:t>
            </a:r>
            <a:r>
              <a:rPr sz="2800" spc="-10" dirty="0">
                <a:latin typeface="Comic Sans MS"/>
                <a:cs typeface="Comic Sans MS"/>
              </a:rPr>
              <a:t> </a:t>
            </a:r>
            <a:r>
              <a:rPr sz="2800" spc="-5" dirty="0">
                <a:latin typeface="Comic Sans MS"/>
                <a:cs typeface="Comic Sans MS"/>
              </a:rPr>
              <a:t>a </a:t>
            </a:r>
            <a:r>
              <a:rPr sz="2800" spc="-10" dirty="0">
                <a:latin typeface="Comic Sans MS"/>
                <a:cs typeface="Comic Sans MS"/>
              </a:rPr>
              <a:t>name</a:t>
            </a:r>
            <a:endParaRPr sz="2800" dirty="0">
              <a:latin typeface="Comic Sans MS"/>
              <a:cs typeface="Comic Sans MS"/>
            </a:endParaRPr>
          </a:p>
          <a:p>
            <a:pPr marL="299085" indent="-287020">
              <a:lnSpc>
                <a:spcPct val="100000"/>
              </a:lnSpc>
              <a:spcBef>
                <a:spcPts val="3360"/>
              </a:spcBef>
              <a:buFont typeface="Arial MT"/>
              <a:buChar char="•"/>
              <a:tabLst>
                <a:tab pos="299085" algn="l"/>
                <a:tab pos="299720" algn="l"/>
              </a:tabLst>
            </a:pPr>
            <a:r>
              <a:rPr sz="2800" spc="-5" dirty="0">
                <a:latin typeface="Comic Sans MS"/>
                <a:cs typeface="Comic Sans MS"/>
              </a:rPr>
              <a:t>Every</a:t>
            </a:r>
            <a:r>
              <a:rPr sz="2800" spc="25" dirty="0">
                <a:latin typeface="Comic Sans MS"/>
                <a:cs typeface="Comic Sans MS"/>
              </a:rPr>
              <a:t> </a:t>
            </a:r>
            <a:r>
              <a:rPr sz="2800" spc="-5" dirty="0">
                <a:latin typeface="Comic Sans MS"/>
                <a:cs typeface="Comic Sans MS"/>
              </a:rPr>
              <a:t>letter</a:t>
            </a:r>
            <a:r>
              <a:rPr sz="2800" spc="10" dirty="0">
                <a:latin typeface="Comic Sans MS"/>
                <a:cs typeface="Comic Sans MS"/>
              </a:rPr>
              <a:t> </a:t>
            </a:r>
            <a:r>
              <a:rPr sz="2800" spc="-5" dirty="0">
                <a:latin typeface="Comic Sans MS"/>
                <a:cs typeface="Comic Sans MS"/>
              </a:rPr>
              <a:t>has a</a:t>
            </a:r>
            <a:r>
              <a:rPr sz="2800" dirty="0">
                <a:latin typeface="Comic Sans MS"/>
                <a:cs typeface="Comic Sans MS"/>
              </a:rPr>
              <a:t> </a:t>
            </a:r>
            <a:r>
              <a:rPr sz="2800" spc="-5" dirty="0">
                <a:latin typeface="Comic Sans MS"/>
                <a:cs typeface="Comic Sans MS"/>
              </a:rPr>
              <a:t>phoneme</a:t>
            </a:r>
            <a:r>
              <a:rPr sz="2800" dirty="0">
                <a:latin typeface="Comic Sans MS"/>
                <a:cs typeface="Comic Sans MS"/>
              </a:rPr>
              <a:t> </a:t>
            </a:r>
            <a:r>
              <a:rPr sz="2800" spc="-5" dirty="0">
                <a:latin typeface="Comic Sans MS"/>
                <a:cs typeface="Comic Sans MS"/>
              </a:rPr>
              <a:t>–</a:t>
            </a:r>
            <a:r>
              <a:rPr sz="2800" spc="5" dirty="0">
                <a:latin typeface="Comic Sans MS"/>
                <a:cs typeface="Comic Sans MS"/>
              </a:rPr>
              <a:t> </a:t>
            </a:r>
            <a:r>
              <a:rPr sz="2800" spc="-5" dirty="0">
                <a:latin typeface="Comic Sans MS"/>
                <a:cs typeface="Comic Sans MS"/>
              </a:rPr>
              <a:t>sound</a:t>
            </a:r>
            <a:endParaRPr sz="2800" dirty="0">
              <a:latin typeface="Comic Sans MS"/>
              <a:cs typeface="Comic Sans MS"/>
            </a:endParaRPr>
          </a:p>
          <a:p>
            <a:pPr marL="299085" indent="-287020">
              <a:lnSpc>
                <a:spcPct val="100000"/>
              </a:lnSpc>
              <a:spcBef>
                <a:spcPts val="3360"/>
              </a:spcBef>
              <a:buFont typeface="Arial MT"/>
              <a:buChar char="•"/>
              <a:tabLst>
                <a:tab pos="299085" algn="l"/>
                <a:tab pos="299720" algn="l"/>
              </a:tabLst>
            </a:pPr>
            <a:r>
              <a:rPr sz="2800" spc="-5" dirty="0">
                <a:latin typeface="Comic Sans MS"/>
                <a:cs typeface="Comic Sans MS"/>
              </a:rPr>
              <a:t>Every</a:t>
            </a:r>
            <a:r>
              <a:rPr sz="2800" spc="25" dirty="0">
                <a:latin typeface="Comic Sans MS"/>
                <a:cs typeface="Comic Sans MS"/>
              </a:rPr>
              <a:t> </a:t>
            </a:r>
            <a:r>
              <a:rPr sz="2800" spc="-5" dirty="0">
                <a:latin typeface="Comic Sans MS"/>
                <a:cs typeface="Comic Sans MS"/>
              </a:rPr>
              <a:t>letter</a:t>
            </a:r>
            <a:r>
              <a:rPr sz="2800" spc="10" dirty="0">
                <a:latin typeface="Comic Sans MS"/>
                <a:cs typeface="Comic Sans MS"/>
              </a:rPr>
              <a:t> </a:t>
            </a:r>
            <a:r>
              <a:rPr sz="2800" spc="-5" dirty="0">
                <a:latin typeface="Comic Sans MS"/>
                <a:cs typeface="Comic Sans MS"/>
              </a:rPr>
              <a:t>has</a:t>
            </a:r>
            <a:r>
              <a:rPr sz="2800" dirty="0">
                <a:latin typeface="Comic Sans MS"/>
                <a:cs typeface="Comic Sans MS"/>
              </a:rPr>
              <a:t> </a:t>
            </a:r>
            <a:r>
              <a:rPr sz="2800" spc="-5" dirty="0">
                <a:latin typeface="Comic Sans MS"/>
                <a:cs typeface="Comic Sans MS"/>
              </a:rPr>
              <a:t>a</a:t>
            </a:r>
            <a:r>
              <a:rPr sz="2800" dirty="0">
                <a:latin typeface="Comic Sans MS"/>
                <a:cs typeface="Comic Sans MS"/>
              </a:rPr>
              <a:t> </a:t>
            </a:r>
            <a:r>
              <a:rPr sz="2800" spc="-5" dirty="0">
                <a:latin typeface="Comic Sans MS"/>
                <a:cs typeface="Comic Sans MS"/>
              </a:rPr>
              <a:t>mnemonic</a:t>
            </a:r>
            <a:r>
              <a:rPr sz="2800" spc="5" dirty="0">
                <a:latin typeface="Comic Sans MS"/>
                <a:cs typeface="Comic Sans MS"/>
              </a:rPr>
              <a:t> </a:t>
            </a:r>
            <a:r>
              <a:rPr sz="2800" spc="-5" dirty="0">
                <a:latin typeface="Comic Sans MS"/>
                <a:cs typeface="Comic Sans MS"/>
              </a:rPr>
              <a:t>–</a:t>
            </a:r>
            <a:r>
              <a:rPr sz="2800" dirty="0">
                <a:latin typeface="Comic Sans MS"/>
                <a:cs typeface="Comic Sans MS"/>
              </a:rPr>
              <a:t> </a:t>
            </a:r>
            <a:r>
              <a:rPr sz="2800" spc="-5" dirty="0">
                <a:latin typeface="Comic Sans MS"/>
                <a:cs typeface="Comic Sans MS"/>
              </a:rPr>
              <a:t>picture</a:t>
            </a:r>
            <a:endParaRPr sz="2800" dirty="0">
              <a:latin typeface="Comic Sans MS"/>
              <a:cs typeface="Comic Sans MS"/>
            </a:endParaRPr>
          </a:p>
          <a:p>
            <a:pPr marL="299085" indent="-287020">
              <a:lnSpc>
                <a:spcPct val="100000"/>
              </a:lnSpc>
              <a:spcBef>
                <a:spcPts val="3365"/>
              </a:spcBef>
              <a:buFont typeface="Arial MT"/>
              <a:buChar char="•"/>
              <a:tabLst>
                <a:tab pos="299085" algn="l"/>
                <a:tab pos="299720" algn="l"/>
              </a:tabLst>
            </a:pPr>
            <a:r>
              <a:rPr sz="2800" spc="-5" dirty="0">
                <a:latin typeface="Comic Sans MS"/>
                <a:cs typeface="Comic Sans MS"/>
              </a:rPr>
              <a:t>Every</a:t>
            </a:r>
            <a:r>
              <a:rPr sz="2800" spc="25" dirty="0">
                <a:latin typeface="Comic Sans MS"/>
                <a:cs typeface="Comic Sans MS"/>
              </a:rPr>
              <a:t> </a:t>
            </a:r>
            <a:r>
              <a:rPr sz="2800" spc="-5" dirty="0">
                <a:latin typeface="Comic Sans MS"/>
                <a:cs typeface="Comic Sans MS"/>
              </a:rPr>
              <a:t>letter</a:t>
            </a:r>
            <a:r>
              <a:rPr sz="2800" spc="10" dirty="0">
                <a:latin typeface="Comic Sans MS"/>
                <a:cs typeface="Comic Sans MS"/>
              </a:rPr>
              <a:t> </a:t>
            </a:r>
            <a:r>
              <a:rPr sz="2800" spc="-5" dirty="0">
                <a:latin typeface="Comic Sans MS"/>
                <a:cs typeface="Comic Sans MS"/>
              </a:rPr>
              <a:t>has</a:t>
            </a:r>
            <a:r>
              <a:rPr sz="2800" dirty="0">
                <a:latin typeface="Comic Sans MS"/>
                <a:cs typeface="Comic Sans MS"/>
              </a:rPr>
              <a:t> </a:t>
            </a:r>
            <a:r>
              <a:rPr sz="2800" spc="-5" dirty="0">
                <a:latin typeface="Comic Sans MS"/>
                <a:cs typeface="Comic Sans MS"/>
              </a:rPr>
              <a:t>a</a:t>
            </a:r>
            <a:r>
              <a:rPr sz="2800" dirty="0">
                <a:latin typeface="Comic Sans MS"/>
                <a:cs typeface="Comic Sans MS"/>
              </a:rPr>
              <a:t> </a:t>
            </a:r>
            <a:r>
              <a:rPr sz="2800" spc="-10" dirty="0">
                <a:latin typeface="Comic Sans MS"/>
                <a:cs typeface="Comic Sans MS"/>
              </a:rPr>
              <a:t>formation</a:t>
            </a:r>
            <a:r>
              <a:rPr sz="2800" spc="35" dirty="0">
                <a:latin typeface="Comic Sans MS"/>
                <a:cs typeface="Comic Sans MS"/>
              </a:rPr>
              <a:t> </a:t>
            </a:r>
            <a:r>
              <a:rPr sz="2800" spc="-5" dirty="0">
                <a:latin typeface="Comic Sans MS"/>
                <a:cs typeface="Comic Sans MS"/>
              </a:rPr>
              <a:t>phrase</a:t>
            </a:r>
            <a:endParaRPr sz="2800" dirty="0">
              <a:latin typeface="Comic Sans MS"/>
              <a:cs typeface="Comic Sans MS"/>
            </a:endParaRPr>
          </a:p>
        </p:txBody>
      </p:sp>
      <p:pic>
        <p:nvPicPr>
          <p:cNvPr id="4" name="Picture 3"/>
          <p:cNvPicPr>
            <a:picLocks noChangeAspect="1"/>
          </p:cNvPicPr>
          <p:nvPr/>
        </p:nvPicPr>
        <p:blipFill>
          <a:blip r:embed="rId2"/>
          <a:stretch>
            <a:fillRect/>
          </a:stretch>
        </p:blipFill>
        <p:spPr>
          <a:xfrm>
            <a:off x="381000" y="838199"/>
            <a:ext cx="4400550" cy="440055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729183" y="1338452"/>
            <a:ext cx="10107295" cy="1460015"/>
          </a:xfrm>
          <a:prstGeom prst="rect">
            <a:avLst/>
          </a:prstGeom>
        </p:spPr>
        <p:txBody>
          <a:bodyPr vert="horz" wrap="square" lIns="0" tIns="13335" rIns="0" bIns="0" rtlCol="0">
            <a:spAutoFit/>
          </a:bodyPr>
          <a:lstStyle/>
          <a:p>
            <a:pPr marL="12700">
              <a:lnSpc>
                <a:spcPct val="100000"/>
              </a:lnSpc>
              <a:spcBef>
                <a:spcPts val="105"/>
              </a:spcBef>
            </a:pPr>
            <a:r>
              <a:rPr sz="2000" dirty="0">
                <a:latin typeface="Comic Sans MS"/>
                <a:cs typeface="Comic Sans MS"/>
              </a:rPr>
              <a:t>This</a:t>
            </a:r>
            <a:r>
              <a:rPr sz="2000" spc="-15" dirty="0">
                <a:latin typeface="Comic Sans MS"/>
                <a:cs typeface="Comic Sans MS"/>
              </a:rPr>
              <a:t> </a:t>
            </a:r>
            <a:r>
              <a:rPr sz="2000" spc="-5" dirty="0">
                <a:latin typeface="Comic Sans MS"/>
                <a:cs typeface="Comic Sans MS"/>
              </a:rPr>
              <a:t>video</a:t>
            </a:r>
            <a:r>
              <a:rPr sz="2000" spc="5" dirty="0">
                <a:latin typeface="Comic Sans MS"/>
                <a:cs typeface="Comic Sans MS"/>
              </a:rPr>
              <a:t> </a:t>
            </a:r>
            <a:r>
              <a:rPr sz="2000" dirty="0">
                <a:latin typeface="Comic Sans MS"/>
                <a:cs typeface="Comic Sans MS"/>
              </a:rPr>
              <a:t>shows</a:t>
            </a:r>
            <a:r>
              <a:rPr sz="2000" spc="-10" dirty="0">
                <a:latin typeface="Comic Sans MS"/>
                <a:cs typeface="Comic Sans MS"/>
              </a:rPr>
              <a:t> </a:t>
            </a:r>
            <a:r>
              <a:rPr sz="2000" dirty="0">
                <a:latin typeface="Comic Sans MS"/>
                <a:cs typeface="Comic Sans MS"/>
              </a:rPr>
              <a:t>you</a:t>
            </a:r>
            <a:r>
              <a:rPr sz="2000" spc="-5" dirty="0">
                <a:latin typeface="Comic Sans MS"/>
                <a:cs typeface="Comic Sans MS"/>
              </a:rPr>
              <a:t> how</a:t>
            </a:r>
            <a:r>
              <a:rPr sz="2000" spc="-20" dirty="0">
                <a:latin typeface="Comic Sans MS"/>
                <a:cs typeface="Comic Sans MS"/>
              </a:rPr>
              <a:t> </a:t>
            </a:r>
            <a:r>
              <a:rPr sz="2000" spc="-5" dirty="0">
                <a:latin typeface="Comic Sans MS"/>
                <a:cs typeface="Comic Sans MS"/>
              </a:rPr>
              <a:t>to</a:t>
            </a:r>
            <a:r>
              <a:rPr sz="2000" dirty="0">
                <a:latin typeface="Comic Sans MS"/>
                <a:cs typeface="Comic Sans MS"/>
              </a:rPr>
              <a:t> </a:t>
            </a:r>
            <a:r>
              <a:rPr sz="2000" spc="-5" dirty="0">
                <a:latin typeface="Comic Sans MS"/>
                <a:cs typeface="Comic Sans MS"/>
              </a:rPr>
              <a:t>pronounce the</a:t>
            </a:r>
            <a:r>
              <a:rPr sz="2000" spc="-10" dirty="0">
                <a:latin typeface="Comic Sans MS"/>
                <a:cs typeface="Comic Sans MS"/>
              </a:rPr>
              <a:t> </a:t>
            </a:r>
            <a:r>
              <a:rPr sz="2000" dirty="0">
                <a:latin typeface="Comic Sans MS"/>
                <a:cs typeface="Comic Sans MS"/>
              </a:rPr>
              <a:t>sounds.</a:t>
            </a:r>
            <a:r>
              <a:rPr sz="2000" spc="5" dirty="0">
                <a:latin typeface="Comic Sans MS"/>
                <a:cs typeface="Comic Sans MS"/>
              </a:rPr>
              <a:t> </a:t>
            </a:r>
            <a:r>
              <a:rPr sz="2000" dirty="0">
                <a:latin typeface="Comic Sans MS"/>
                <a:cs typeface="Comic Sans MS"/>
              </a:rPr>
              <a:t>Notice</a:t>
            </a:r>
            <a:r>
              <a:rPr sz="2000" spc="-30" dirty="0">
                <a:latin typeface="Comic Sans MS"/>
                <a:cs typeface="Comic Sans MS"/>
              </a:rPr>
              <a:t> </a:t>
            </a:r>
            <a:r>
              <a:rPr sz="2000" spc="-5" dirty="0">
                <a:latin typeface="Comic Sans MS"/>
                <a:cs typeface="Comic Sans MS"/>
              </a:rPr>
              <a:t>how</a:t>
            </a:r>
            <a:r>
              <a:rPr sz="2000" spc="-10" dirty="0">
                <a:latin typeface="Comic Sans MS"/>
                <a:cs typeface="Comic Sans MS"/>
              </a:rPr>
              <a:t> </a:t>
            </a:r>
            <a:r>
              <a:rPr sz="2000" spc="-5" dirty="0">
                <a:latin typeface="Comic Sans MS"/>
                <a:cs typeface="Comic Sans MS"/>
              </a:rPr>
              <a:t>the </a:t>
            </a:r>
            <a:r>
              <a:rPr sz="2000" dirty="0">
                <a:latin typeface="Comic Sans MS"/>
                <a:cs typeface="Comic Sans MS"/>
              </a:rPr>
              <a:t>children</a:t>
            </a:r>
            <a:r>
              <a:rPr sz="2000" spc="-5" dirty="0">
                <a:latin typeface="Comic Sans MS"/>
                <a:cs typeface="Comic Sans MS"/>
              </a:rPr>
              <a:t> don’t add</a:t>
            </a:r>
            <a:endParaRPr sz="2000" dirty="0">
              <a:latin typeface="Comic Sans MS"/>
              <a:cs typeface="Comic Sans MS"/>
            </a:endParaRPr>
          </a:p>
          <a:p>
            <a:pPr marL="12700">
              <a:lnSpc>
                <a:spcPct val="100000"/>
              </a:lnSpc>
            </a:pPr>
            <a:r>
              <a:rPr sz="2000" spc="-5" dirty="0">
                <a:latin typeface="Comic Sans MS"/>
                <a:cs typeface="Comic Sans MS"/>
              </a:rPr>
              <a:t>an ‘uh’</a:t>
            </a:r>
            <a:r>
              <a:rPr sz="2000" dirty="0">
                <a:latin typeface="Comic Sans MS"/>
                <a:cs typeface="Comic Sans MS"/>
              </a:rPr>
              <a:t> sound</a:t>
            </a:r>
            <a:r>
              <a:rPr sz="2000" spc="-20" dirty="0">
                <a:latin typeface="Comic Sans MS"/>
                <a:cs typeface="Comic Sans MS"/>
              </a:rPr>
              <a:t> </a:t>
            </a:r>
            <a:r>
              <a:rPr sz="2000" spc="-5" dirty="0">
                <a:latin typeface="Comic Sans MS"/>
                <a:cs typeface="Comic Sans MS"/>
              </a:rPr>
              <a:t>at</a:t>
            </a:r>
            <a:r>
              <a:rPr sz="2000" dirty="0">
                <a:latin typeface="Comic Sans MS"/>
                <a:cs typeface="Comic Sans MS"/>
              </a:rPr>
              <a:t> the</a:t>
            </a:r>
            <a:r>
              <a:rPr sz="2000" spc="-20" dirty="0">
                <a:latin typeface="Comic Sans MS"/>
                <a:cs typeface="Comic Sans MS"/>
              </a:rPr>
              <a:t> </a:t>
            </a:r>
            <a:r>
              <a:rPr sz="2000" spc="-5" dirty="0">
                <a:latin typeface="Comic Sans MS"/>
                <a:cs typeface="Comic Sans MS"/>
              </a:rPr>
              <a:t>end,</a:t>
            </a:r>
            <a:r>
              <a:rPr sz="2000" spc="5" dirty="0">
                <a:latin typeface="Comic Sans MS"/>
                <a:cs typeface="Comic Sans MS"/>
              </a:rPr>
              <a:t> </a:t>
            </a:r>
            <a:r>
              <a:rPr sz="2000" dirty="0">
                <a:latin typeface="Comic Sans MS"/>
                <a:cs typeface="Comic Sans MS"/>
              </a:rPr>
              <a:t>so </a:t>
            </a:r>
            <a:r>
              <a:rPr sz="2000" spc="-5" dirty="0">
                <a:latin typeface="Comic Sans MS"/>
                <a:cs typeface="Comic Sans MS"/>
              </a:rPr>
              <a:t>they</a:t>
            </a:r>
            <a:r>
              <a:rPr sz="2000" spc="-10" dirty="0">
                <a:latin typeface="Comic Sans MS"/>
                <a:cs typeface="Comic Sans MS"/>
              </a:rPr>
              <a:t> </a:t>
            </a:r>
            <a:r>
              <a:rPr sz="2000" spc="-5" dirty="0">
                <a:latin typeface="Comic Sans MS"/>
                <a:cs typeface="Comic Sans MS"/>
              </a:rPr>
              <a:t>say: ‘t’</a:t>
            </a:r>
            <a:r>
              <a:rPr sz="2000" dirty="0">
                <a:latin typeface="Comic Sans MS"/>
                <a:cs typeface="Comic Sans MS"/>
              </a:rPr>
              <a:t> </a:t>
            </a:r>
            <a:r>
              <a:rPr sz="2000" spc="-5" dirty="0">
                <a:latin typeface="Comic Sans MS"/>
                <a:cs typeface="Comic Sans MS"/>
              </a:rPr>
              <a:t>not</a:t>
            </a:r>
            <a:r>
              <a:rPr sz="2000" spc="-15" dirty="0">
                <a:latin typeface="Comic Sans MS"/>
                <a:cs typeface="Comic Sans MS"/>
              </a:rPr>
              <a:t> </a:t>
            </a:r>
            <a:r>
              <a:rPr sz="2000" dirty="0">
                <a:latin typeface="Comic Sans MS"/>
                <a:cs typeface="Comic Sans MS"/>
              </a:rPr>
              <a:t>‘tuh’.</a:t>
            </a:r>
          </a:p>
          <a:p>
            <a:pPr>
              <a:lnSpc>
                <a:spcPct val="100000"/>
              </a:lnSpc>
              <a:spcBef>
                <a:spcPts val="25"/>
              </a:spcBef>
            </a:pPr>
            <a:endParaRPr sz="3600" dirty="0">
              <a:latin typeface="Comic Sans MS"/>
              <a:cs typeface="Comic Sans MS"/>
            </a:endParaRPr>
          </a:p>
          <a:p>
            <a:pPr marL="12700">
              <a:lnSpc>
                <a:spcPct val="100000"/>
              </a:lnSpc>
            </a:pPr>
            <a:endParaRPr sz="1800" dirty="0">
              <a:latin typeface="Calibri"/>
              <a:cs typeface="Calibri"/>
            </a:endParaRPr>
          </a:p>
        </p:txBody>
      </p:sp>
      <p:sp>
        <p:nvSpPr>
          <p:cNvPr id="3" name="object 3"/>
          <p:cNvSpPr txBox="1">
            <a:spLocks noGrp="1"/>
          </p:cNvSpPr>
          <p:nvPr>
            <p:ph type="title"/>
          </p:nvPr>
        </p:nvSpPr>
        <p:spPr>
          <a:xfrm>
            <a:off x="4764723" y="667079"/>
            <a:ext cx="2662555" cy="452120"/>
          </a:xfrm>
          <a:prstGeom prst="rect">
            <a:avLst/>
          </a:prstGeom>
        </p:spPr>
        <p:txBody>
          <a:bodyPr vert="horz" wrap="square" lIns="0" tIns="12065" rIns="0" bIns="0" rtlCol="0">
            <a:spAutoFit/>
          </a:bodyPr>
          <a:lstStyle/>
          <a:p>
            <a:pPr marL="12700" algn="ctr">
              <a:lnSpc>
                <a:spcPct val="100000"/>
              </a:lnSpc>
              <a:spcBef>
                <a:spcPts val="95"/>
              </a:spcBef>
            </a:pPr>
            <a:r>
              <a:rPr lang="en-US" sz="2800" u="sng" spc="-5" dirty="0">
                <a:solidFill>
                  <a:srgbClr val="1B9A4D"/>
                </a:solidFill>
                <a:effectLst>
                  <a:outerShdw blurRad="38100" dist="38100" dir="2700000" algn="tl">
                    <a:srgbClr val="000000">
                      <a:alpha val="43137"/>
                    </a:srgbClr>
                  </a:outerShdw>
                </a:effectLst>
              </a:rPr>
              <a:t>Pure Sounds</a:t>
            </a:r>
            <a:endParaRPr sz="2800" u="sng" dirty="0">
              <a:solidFill>
                <a:srgbClr val="1B9A4D"/>
              </a:solidFill>
              <a:effectLst>
                <a:outerShdw blurRad="38100" dist="38100" dir="2700000" algn="tl">
                  <a:srgbClr val="000000">
                    <a:alpha val="43137"/>
                  </a:srgbClr>
                </a:outerShdw>
              </a:effectLst>
            </a:endParaRPr>
          </a:p>
        </p:txBody>
      </p:sp>
      <p:pic>
        <p:nvPicPr>
          <p:cNvPr id="7" name="Picture 6"/>
          <p:cNvPicPr>
            <a:picLocks noChangeAspect="1"/>
          </p:cNvPicPr>
          <p:nvPr/>
        </p:nvPicPr>
        <p:blipFill rotWithShape="1">
          <a:blip r:embed="rId2"/>
          <a:srcRect l="16615" t="31537" r="15896" b="28912"/>
          <a:stretch/>
        </p:blipFill>
        <p:spPr>
          <a:xfrm>
            <a:off x="228600" y="290800"/>
            <a:ext cx="3200400" cy="991673"/>
          </a:xfrm>
          <a:prstGeom prst="rect">
            <a:avLst/>
          </a:prstGeom>
        </p:spPr>
      </p:pic>
      <p:pic>
        <p:nvPicPr>
          <p:cNvPr id="8" name="Picture 7">
            <a:hlinkClick r:id="rId3"/>
          </p:cNvPr>
          <p:cNvPicPr>
            <a:picLocks noChangeAspect="1"/>
          </p:cNvPicPr>
          <p:nvPr/>
        </p:nvPicPr>
        <p:blipFill>
          <a:blip r:embed="rId4"/>
          <a:stretch>
            <a:fillRect/>
          </a:stretch>
        </p:blipFill>
        <p:spPr>
          <a:xfrm>
            <a:off x="2226469" y="2209800"/>
            <a:ext cx="7739062" cy="398966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2812985" y="796946"/>
            <a:ext cx="5379593" cy="574040"/>
          </a:xfrm>
          <a:prstGeom prst="rect">
            <a:avLst/>
          </a:prstGeom>
        </p:spPr>
        <p:txBody>
          <a:bodyPr vert="horz" wrap="square" lIns="0" tIns="12700" rIns="0" bIns="0" rtlCol="0">
            <a:spAutoFit/>
          </a:bodyPr>
          <a:lstStyle/>
          <a:p>
            <a:pPr marL="12700">
              <a:lnSpc>
                <a:spcPct val="100000"/>
              </a:lnSpc>
              <a:spcBef>
                <a:spcPts val="100"/>
              </a:spcBef>
            </a:pPr>
            <a:r>
              <a:rPr lang="en-US" sz="3600" b="0" u="sng" dirty="0">
                <a:solidFill>
                  <a:srgbClr val="00B050"/>
                </a:solidFill>
                <a:latin typeface="Comic Sans MS"/>
                <a:cs typeface="Comic Sans MS"/>
              </a:rPr>
              <a:t>Segmenting and Blending</a:t>
            </a:r>
            <a:endParaRPr sz="3600" u="sng" dirty="0">
              <a:solidFill>
                <a:srgbClr val="00B050"/>
              </a:solidFill>
              <a:latin typeface="Comic Sans MS"/>
              <a:cs typeface="Comic Sans MS"/>
            </a:endParaRPr>
          </a:p>
        </p:txBody>
      </p:sp>
      <p:sp>
        <p:nvSpPr>
          <p:cNvPr id="6" name="object 3"/>
          <p:cNvSpPr txBox="1"/>
          <p:nvPr/>
        </p:nvSpPr>
        <p:spPr>
          <a:xfrm>
            <a:off x="1295400" y="1600200"/>
            <a:ext cx="9524999" cy="3079689"/>
          </a:xfrm>
          <a:prstGeom prst="rect">
            <a:avLst/>
          </a:prstGeom>
        </p:spPr>
        <p:txBody>
          <a:bodyPr vert="horz" wrap="square" lIns="0" tIns="12065" rIns="0" bIns="0" rtlCol="0">
            <a:spAutoFit/>
          </a:bodyPr>
          <a:lstStyle/>
          <a:p>
            <a:pPr marL="12065">
              <a:lnSpc>
                <a:spcPct val="100000"/>
              </a:lnSpc>
              <a:spcBef>
                <a:spcPts val="95"/>
              </a:spcBef>
              <a:tabLst>
                <a:tab pos="299085" algn="l"/>
                <a:tab pos="299720" algn="l"/>
              </a:tabLst>
            </a:pPr>
            <a:r>
              <a:rPr lang="en-US" sz="2800" b="1" dirty="0">
                <a:latin typeface="Comic Sans MS"/>
                <a:cs typeface="Comic Sans MS"/>
              </a:rPr>
              <a:t>Blending: </a:t>
            </a:r>
            <a:r>
              <a:rPr lang="en-US" sz="2800" dirty="0">
                <a:latin typeface="Comic Sans MS"/>
                <a:cs typeface="Comic Sans MS"/>
              </a:rPr>
              <a:t>Seeing a word and merging the phonemes together to read the word.</a:t>
            </a:r>
          </a:p>
          <a:p>
            <a:pPr marL="12065">
              <a:lnSpc>
                <a:spcPct val="100000"/>
              </a:lnSpc>
              <a:spcBef>
                <a:spcPts val="95"/>
              </a:spcBef>
              <a:tabLst>
                <a:tab pos="299085" algn="l"/>
                <a:tab pos="299720" algn="l"/>
              </a:tabLst>
            </a:pPr>
            <a:r>
              <a:rPr lang="en-US" sz="2800" i="1" dirty="0">
                <a:latin typeface="Comic Sans MS"/>
                <a:cs typeface="Comic Sans MS"/>
              </a:rPr>
              <a:t>(Reading)</a:t>
            </a:r>
          </a:p>
          <a:p>
            <a:pPr marL="12065">
              <a:lnSpc>
                <a:spcPct val="100000"/>
              </a:lnSpc>
              <a:spcBef>
                <a:spcPts val="95"/>
              </a:spcBef>
              <a:tabLst>
                <a:tab pos="299085" algn="l"/>
                <a:tab pos="299720" algn="l"/>
              </a:tabLst>
            </a:pPr>
            <a:endParaRPr lang="en-US" sz="2800" b="1" dirty="0">
              <a:latin typeface="Comic Sans MS"/>
              <a:cs typeface="Comic Sans MS"/>
            </a:endParaRPr>
          </a:p>
          <a:p>
            <a:pPr marL="12065">
              <a:lnSpc>
                <a:spcPct val="100000"/>
              </a:lnSpc>
              <a:spcBef>
                <a:spcPts val="95"/>
              </a:spcBef>
              <a:tabLst>
                <a:tab pos="299085" algn="l"/>
                <a:tab pos="299720" algn="l"/>
              </a:tabLst>
            </a:pPr>
            <a:r>
              <a:rPr lang="en-US" sz="2800" b="1" dirty="0">
                <a:latin typeface="Comic Sans MS"/>
                <a:cs typeface="Comic Sans MS"/>
              </a:rPr>
              <a:t>Segmenting: </a:t>
            </a:r>
            <a:r>
              <a:rPr lang="en-US" sz="2800" dirty="0">
                <a:latin typeface="Comic Sans MS"/>
                <a:cs typeface="Comic Sans MS"/>
              </a:rPr>
              <a:t>Chopping up a word into separate phonemes to spell it out.</a:t>
            </a:r>
          </a:p>
          <a:p>
            <a:pPr marL="12065">
              <a:lnSpc>
                <a:spcPct val="100000"/>
              </a:lnSpc>
              <a:spcBef>
                <a:spcPts val="95"/>
              </a:spcBef>
              <a:tabLst>
                <a:tab pos="299085" algn="l"/>
                <a:tab pos="299720" algn="l"/>
              </a:tabLst>
            </a:pPr>
            <a:r>
              <a:rPr lang="en-US" sz="2800" i="1" dirty="0">
                <a:latin typeface="Comic Sans MS"/>
                <a:cs typeface="Comic Sans MS"/>
              </a:rPr>
              <a:t>(Writing)</a:t>
            </a:r>
            <a:endParaRPr sz="2800" i="1" dirty="0">
              <a:latin typeface="Comic Sans MS"/>
              <a:cs typeface="Comic Sans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2971800" y="762000"/>
            <a:ext cx="5379593" cy="574040"/>
          </a:xfrm>
          <a:prstGeom prst="rect">
            <a:avLst/>
          </a:prstGeom>
        </p:spPr>
        <p:txBody>
          <a:bodyPr vert="horz" wrap="square" lIns="0" tIns="12700" rIns="0" bIns="0" rtlCol="0">
            <a:spAutoFit/>
          </a:bodyPr>
          <a:lstStyle/>
          <a:p>
            <a:pPr marL="12700" algn="ctr">
              <a:lnSpc>
                <a:spcPct val="100000"/>
              </a:lnSpc>
              <a:spcBef>
                <a:spcPts val="100"/>
              </a:spcBef>
            </a:pPr>
            <a:r>
              <a:rPr lang="en-US" sz="3600" b="0" u="sng" dirty="0">
                <a:solidFill>
                  <a:srgbClr val="00B050"/>
                </a:solidFill>
                <a:latin typeface="Comic Sans MS"/>
                <a:cs typeface="Comic Sans MS"/>
              </a:rPr>
              <a:t>CVC Words</a:t>
            </a:r>
            <a:endParaRPr sz="3600" u="sng" dirty="0">
              <a:solidFill>
                <a:srgbClr val="00B050"/>
              </a:solidFill>
              <a:latin typeface="Comic Sans MS"/>
              <a:cs typeface="Comic Sans MS"/>
            </a:endParaRPr>
          </a:p>
        </p:txBody>
      </p:sp>
      <p:sp>
        <p:nvSpPr>
          <p:cNvPr id="6" name="object 3"/>
          <p:cNvSpPr txBox="1"/>
          <p:nvPr/>
        </p:nvSpPr>
        <p:spPr>
          <a:xfrm>
            <a:off x="1295399" y="1600200"/>
            <a:ext cx="9524999" cy="3079689"/>
          </a:xfrm>
          <a:prstGeom prst="rect">
            <a:avLst/>
          </a:prstGeom>
        </p:spPr>
        <p:txBody>
          <a:bodyPr vert="horz" wrap="square" lIns="0" tIns="12065" rIns="0" bIns="0" rtlCol="0">
            <a:spAutoFit/>
          </a:bodyPr>
          <a:lstStyle/>
          <a:p>
            <a:pPr marL="12065">
              <a:lnSpc>
                <a:spcPct val="100000"/>
              </a:lnSpc>
              <a:spcBef>
                <a:spcPts val="95"/>
              </a:spcBef>
              <a:tabLst>
                <a:tab pos="299085" algn="l"/>
                <a:tab pos="299720" algn="l"/>
              </a:tabLst>
            </a:pPr>
            <a:r>
              <a:rPr lang="en-US" sz="2800" dirty="0">
                <a:latin typeface="Comic Sans MS" panose="030F0702030302020204" pitchFamily="66" charset="0"/>
              </a:rPr>
              <a:t>CVC stands for consonant- vowel- consonant. These are words such as ‘map’, ‘cat’. We also talk about CCVC words such as ‘clip’, ‘stop’. </a:t>
            </a:r>
          </a:p>
          <a:p>
            <a:pPr marL="12065">
              <a:lnSpc>
                <a:spcPct val="100000"/>
              </a:lnSpc>
              <a:spcBef>
                <a:spcPts val="95"/>
              </a:spcBef>
              <a:tabLst>
                <a:tab pos="299085" algn="l"/>
                <a:tab pos="299720" algn="l"/>
              </a:tabLst>
            </a:pPr>
            <a:endParaRPr lang="en-US" sz="2800" dirty="0">
              <a:latin typeface="Comic Sans MS" panose="030F0702030302020204" pitchFamily="66" charset="0"/>
            </a:endParaRPr>
          </a:p>
          <a:p>
            <a:pPr marL="12065" algn="ctr">
              <a:lnSpc>
                <a:spcPct val="100000"/>
              </a:lnSpc>
              <a:spcBef>
                <a:spcPts val="95"/>
              </a:spcBef>
              <a:tabLst>
                <a:tab pos="299085" algn="l"/>
                <a:tab pos="299720" algn="l"/>
              </a:tabLst>
            </a:pPr>
            <a:r>
              <a:rPr lang="en-US" sz="2800" dirty="0">
                <a:latin typeface="Comic Sans MS" panose="030F0702030302020204" pitchFamily="66" charset="0"/>
              </a:rPr>
              <a:t>Cat </a:t>
            </a:r>
          </a:p>
          <a:p>
            <a:pPr marL="12065" algn="ctr">
              <a:lnSpc>
                <a:spcPct val="100000"/>
              </a:lnSpc>
              <a:spcBef>
                <a:spcPts val="95"/>
              </a:spcBef>
              <a:tabLst>
                <a:tab pos="299085" algn="l"/>
                <a:tab pos="299720" algn="l"/>
              </a:tabLst>
            </a:pPr>
            <a:endParaRPr lang="en-US" sz="2800" dirty="0">
              <a:latin typeface="Comic Sans MS" panose="030F0702030302020204" pitchFamily="66" charset="0"/>
            </a:endParaRPr>
          </a:p>
          <a:p>
            <a:pPr marL="12065" algn="ctr">
              <a:lnSpc>
                <a:spcPct val="100000"/>
              </a:lnSpc>
              <a:spcBef>
                <a:spcPts val="95"/>
              </a:spcBef>
              <a:tabLst>
                <a:tab pos="299085" algn="l"/>
                <a:tab pos="299720" algn="l"/>
              </a:tabLst>
            </a:pPr>
            <a:r>
              <a:rPr lang="en-US" sz="2800" dirty="0">
                <a:latin typeface="Comic Sans MS" panose="030F0702030302020204" pitchFamily="66" charset="0"/>
              </a:rPr>
              <a:t>Consonant Vowel Consonant</a:t>
            </a:r>
            <a:endParaRPr sz="2800" i="1" dirty="0">
              <a:latin typeface="Comic Sans MS" panose="030F0702030302020204" pitchFamily="66" charset="0"/>
              <a:cs typeface="Comic Sans MS"/>
            </a:endParaRPr>
          </a:p>
        </p:txBody>
      </p:sp>
      <p:cxnSp>
        <p:nvCxnSpPr>
          <p:cNvPr id="3" name="Straight Arrow Connector 2"/>
          <p:cNvCxnSpPr/>
          <p:nvPr/>
        </p:nvCxnSpPr>
        <p:spPr>
          <a:xfrm flipV="1">
            <a:off x="4876800" y="3733800"/>
            <a:ext cx="838200" cy="533400"/>
          </a:xfrm>
          <a:prstGeom prst="straightConnector1">
            <a:avLst/>
          </a:prstGeom>
          <a:ln w="28575">
            <a:tailEnd type="triangle"/>
          </a:ln>
        </p:spPr>
        <p:style>
          <a:lnRef idx="1">
            <a:schemeClr val="accent3"/>
          </a:lnRef>
          <a:fillRef idx="0">
            <a:schemeClr val="accent3"/>
          </a:fillRef>
          <a:effectRef idx="0">
            <a:schemeClr val="accent3"/>
          </a:effectRef>
          <a:fontRef idx="minor">
            <a:schemeClr val="tx1"/>
          </a:fontRef>
        </p:style>
      </p:cxnSp>
      <p:cxnSp>
        <p:nvCxnSpPr>
          <p:cNvPr id="7" name="Straight Arrow Connector 6"/>
          <p:cNvCxnSpPr/>
          <p:nvPr/>
        </p:nvCxnSpPr>
        <p:spPr>
          <a:xfrm flipH="1" flipV="1">
            <a:off x="6400800" y="3657600"/>
            <a:ext cx="990600" cy="685800"/>
          </a:xfrm>
          <a:prstGeom prst="straightConnector1">
            <a:avLst/>
          </a:prstGeom>
          <a:ln w="28575">
            <a:tailEnd type="triangle"/>
          </a:ln>
        </p:spPr>
        <p:style>
          <a:lnRef idx="1">
            <a:schemeClr val="accent3"/>
          </a:lnRef>
          <a:fillRef idx="0">
            <a:schemeClr val="accent3"/>
          </a:fillRef>
          <a:effectRef idx="0">
            <a:schemeClr val="accent3"/>
          </a:effectRef>
          <a:fontRef idx="minor">
            <a:schemeClr val="tx1"/>
          </a:fontRef>
        </p:style>
      </p:cxnSp>
      <p:cxnSp>
        <p:nvCxnSpPr>
          <p:cNvPr id="8" name="Straight Arrow Connector 7"/>
          <p:cNvCxnSpPr/>
          <p:nvPr/>
        </p:nvCxnSpPr>
        <p:spPr>
          <a:xfrm flipH="1" flipV="1">
            <a:off x="6057900" y="3733800"/>
            <a:ext cx="38100" cy="609600"/>
          </a:xfrm>
          <a:prstGeom prst="straightConnector1">
            <a:avLst/>
          </a:prstGeom>
          <a:ln w="28575">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3976788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940051" y="356615"/>
            <a:ext cx="1929383" cy="1828800"/>
          </a:xfrm>
          <a:prstGeom prst="rect">
            <a:avLst/>
          </a:prstGeom>
        </p:spPr>
      </p:pic>
      <p:pic>
        <p:nvPicPr>
          <p:cNvPr id="3" name="object 3"/>
          <p:cNvPicPr/>
          <p:nvPr/>
        </p:nvPicPr>
        <p:blipFill>
          <a:blip r:embed="rId3" cstate="print"/>
          <a:stretch>
            <a:fillRect/>
          </a:stretch>
        </p:blipFill>
        <p:spPr>
          <a:xfrm>
            <a:off x="1761744" y="2301239"/>
            <a:ext cx="8668512" cy="4076700"/>
          </a:xfrm>
          <a:prstGeom prst="rect">
            <a:avLst/>
          </a:prstGeom>
        </p:spPr>
      </p:pic>
      <p:sp>
        <p:nvSpPr>
          <p:cNvPr id="4" name="object 4"/>
          <p:cNvSpPr txBox="1">
            <a:spLocks noGrp="1"/>
          </p:cNvSpPr>
          <p:nvPr>
            <p:ph type="title"/>
          </p:nvPr>
        </p:nvSpPr>
        <p:spPr>
          <a:xfrm>
            <a:off x="4420615" y="981202"/>
            <a:ext cx="4413250" cy="574040"/>
          </a:xfrm>
          <a:prstGeom prst="rect">
            <a:avLst/>
          </a:prstGeom>
        </p:spPr>
        <p:txBody>
          <a:bodyPr vert="horz" wrap="square" lIns="0" tIns="12700" rIns="0" bIns="0" rtlCol="0">
            <a:spAutoFit/>
          </a:bodyPr>
          <a:lstStyle/>
          <a:p>
            <a:pPr marL="12700">
              <a:lnSpc>
                <a:spcPct val="100000"/>
              </a:lnSpc>
              <a:spcBef>
                <a:spcPts val="100"/>
              </a:spcBef>
            </a:pPr>
            <a:r>
              <a:rPr sz="3600" b="0" spc="-5" dirty="0">
                <a:latin typeface="Comic Sans MS"/>
                <a:cs typeface="Comic Sans MS"/>
              </a:rPr>
              <a:t>Books</a:t>
            </a:r>
            <a:r>
              <a:rPr sz="3600" b="0" spc="-45" dirty="0">
                <a:latin typeface="Comic Sans MS"/>
                <a:cs typeface="Comic Sans MS"/>
              </a:rPr>
              <a:t> </a:t>
            </a:r>
            <a:r>
              <a:rPr sz="3600" b="0" spc="-5" dirty="0">
                <a:latin typeface="Comic Sans MS"/>
                <a:cs typeface="Comic Sans MS"/>
              </a:rPr>
              <a:t>without</a:t>
            </a:r>
            <a:r>
              <a:rPr sz="3600" b="0" spc="-40" dirty="0">
                <a:latin typeface="Comic Sans MS"/>
                <a:cs typeface="Comic Sans MS"/>
              </a:rPr>
              <a:t> </a:t>
            </a:r>
            <a:r>
              <a:rPr sz="3600" b="0" spc="-5" dirty="0">
                <a:latin typeface="Comic Sans MS"/>
                <a:cs typeface="Comic Sans MS"/>
              </a:rPr>
              <a:t>words</a:t>
            </a:r>
            <a:endParaRPr sz="3600">
              <a:latin typeface="Comic Sans MS"/>
              <a:cs typeface="Comic Sans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8804147" y="1616963"/>
            <a:ext cx="2151888" cy="4780788"/>
          </a:xfrm>
          <a:prstGeom prst="rect">
            <a:avLst/>
          </a:prstGeom>
        </p:spPr>
      </p:pic>
      <p:pic>
        <p:nvPicPr>
          <p:cNvPr id="3" name="object 3"/>
          <p:cNvPicPr/>
          <p:nvPr/>
        </p:nvPicPr>
        <p:blipFill>
          <a:blip r:embed="rId3" cstate="print"/>
          <a:stretch>
            <a:fillRect/>
          </a:stretch>
        </p:blipFill>
        <p:spPr>
          <a:xfrm>
            <a:off x="656844" y="219456"/>
            <a:ext cx="7031735" cy="3287268"/>
          </a:xfrm>
          <a:prstGeom prst="rect">
            <a:avLst/>
          </a:prstGeom>
        </p:spPr>
      </p:pic>
      <p:pic>
        <p:nvPicPr>
          <p:cNvPr id="4" name="object 4"/>
          <p:cNvPicPr/>
          <p:nvPr/>
        </p:nvPicPr>
        <p:blipFill>
          <a:blip r:embed="rId4" cstate="print"/>
          <a:stretch>
            <a:fillRect/>
          </a:stretch>
        </p:blipFill>
        <p:spPr>
          <a:xfrm>
            <a:off x="728472" y="3585970"/>
            <a:ext cx="6976872" cy="3154678"/>
          </a:xfrm>
          <a:prstGeom prst="rect">
            <a:avLst/>
          </a:prstGeom>
        </p:spPr>
      </p:pic>
      <p:sp>
        <p:nvSpPr>
          <p:cNvPr id="5" name="object 5"/>
          <p:cNvSpPr txBox="1">
            <a:spLocks noGrp="1"/>
          </p:cNvSpPr>
          <p:nvPr>
            <p:ph type="title"/>
          </p:nvPr>
        </p:nvSpPr>
        <p:spPr>
          <a:xfrm>
            <a:off x="8081518" y="470661"/>
            <a:ext cx="3719829" cy="574040"/>
          </a:xfrm>
          <a:prstGeom prst="rect">
            <a:avLst/>
          </a:prstGeom>
        </p:spPr>
        <p:txBody>
          <a:bodyPr vert="horz" wrap="square" lIns="0" tIns="12700" rIns="0" bIns="0" rtlCol="0">
            <a:spAutoFit/>
          </a:bodyPr>
          <a:lstStyle/>
          <a:p>
            <a:pPr marL="12700">
              <a:lnSpc>
                <a:spcPct val="100000"/>
              </a:lnSpc>
              <a:spcBef>
                <a:spcPts val="100"/>
              </a:spcBef>
            </a:pPr>
            <a:r>
              <a:rPr sz="3600" b="0" spc="-5" dirty="0">
                <a:latin typeface="Comic Sans MS"/>
                <a:cs typeface="Comic Sans MS"/>
              </a:rPr>
              <a:t>Books</a:t>
            </a:r>
            <a:r>
              <a:rPr sz="3600" b="0" spc="-45" dirty="0">
                <a:latin typeface="Comic Sans MS"/>
                <a:cs typeface="Comic Sans MS"/>
              </a:rPr>
              <a:t> </a:t>
            </a:r>
            <a:r>
              <a:rPr sz="3600" b="0" spc="-10" dirty="0">
                <a:latin typeface="Comic Sans MS"/>
                <a:cs typeface="Comic Sans MS"/>
              </a:rPr>
              <a:t>with</a:t>
            </a:r>
            <a:r>
              <a:rPr sz="3600" b="0" spc="-25" dirty="0">
                <a:latin typeface="Comic Sans MS"/>
                <a:cs typeface="Comic Sans MS"/>
              </a:rPr>
              <a:t> </a:t>
            </a:r>
            <a:r>
              <a:rPr sz="3600" b="0" spc="-5" dirty="0">
                <a:latin typeface="Comic Sans MS"/>
                <a:cs typeface="Comic Sans MS"/>
              </a:rPr>
              <a:t>words</a:t>
            </a:r>
            <a:endParaRPr sz="3600">
              <a:latin typeface="Comic Sans MS"/>
              <a:cs typeface="Comic Sans M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70781" y="685800"/>
            <a:ext cx="4527043" cy="566181"/>
          </a:xfrm>
          <a:prstGeom prst="rect">
            <a:avLst/>
          </a:prstGeom>
        </p:spPr>
        <p:txBody>
          <a:bodyPr vert="horz" wrap="square" lIns="0" tIns="12065" rIns="0" bIns="0" rtlCol="0">
            <a:spAutoFit/>
          </a:bodyPr>
          <a:lstStyle/>
          <a:p>
            <a:pPr marL="12700" algn="ctr">
              <a:lnSpc>
                <a:spcPct val="100000"/>
              </a:lnSpc>
              <a:spcBef>
                <a:spcPts val="95"/>
              </a:spcBef>
            </a:pPr>
            <a:r>
              <a:rPr lang="en-US" sz="3600" b="0" u="sng" spc="-5" dirty="0">
                <a:solidFill>
                  <a:srgbClr val="00B050"/>
                </a:solidFill>
              </a:rPr>
              <a:t>Early Reading</a:t>
            </a:r>
            <a:endParaRPr sz="3600" u="sng" dirty="0">
              <a:solidFill>
                <a:srgbClr val="00B050"/>
              </a:solidFill>
            </a:endParaRPr>
          </a:p>
        </p:txBody>
      </p:sp>
      <p:sp>
        <p:nvSpPr>
          <p:cNvPr id="3" name="object 3"/>
          <p:cNvSpPr txBox="1"/>
          <p:nvPr/>
        </p:nvSpPr>
        <p:spPr>
          <a:xfrm>
            <a:off x="685800" y="1547091"/>
            <a:ext cx="6171795" cy="4422364"/>
          </a:xfrm>
          <a:prstGeom prst="rect">
            <a:avLst/>
          </a:prstGeom>
        </p:spPr>
        <p:txBody>
          <a:bodyPr vert="horz" wrap="square" lIns="0" tIns="13335" rIns="0" bIns="0" rtlCol="0">
            <a:spAutoFit/>
          </a:bodyPr>
          <a:lstStyle/>
          <a:p>
            <a:pPr marL="355600" marR="5080" indent="-342900">
              <a:lnSpc>
                <a:spcPct val="100000"/>
              </a:lnSpc>
              <a:spcBef>
                <a:spcPts val="105"/>
              </a:spcBef>
              <a:buFont typeface="Arial MT"/>
              <a:buChar char="•"/>
              <a:tabLst>
                <a:tab pos="354965" algn="l"/>
                <a:tab pos="355600" algn="l"/>
              </a:tabLst>
            </a:pPr>
            <a:r>
              <a:rPr sz="2400" dirty="0">
                <a:latin typeface="Comic Sans MS"/>
                <a:cs typeface="Comic Sans MS"/>
              </a:rPr>
              <a:t>If </a:t>
            </a:r>
            <a:r>
              <a:rPr sz="2400" spc="-5" dirty="0">
                <a:latin typeface="Comic Sans MS"/>
                <a:cs typeface="Comic Sans MS"/>
              </a:rPr>
              <a:t>children are </a:t>
            </a:r>
            <a:r>
              <a:rPr sz="2400" dirty="0">
                <a:latin typeface="Comic Sans MS"/>
                <a:cs typeface="Comic Sans MS"/>
              </a:rPr>
              <a:t>to become lifelong </a:t>
            </a:r>
            <a:r>
              <a:rPr sz="2400" spc="-5" dirty="0">
                <a:latin typeface="Comic Sans MS"/>
                <a:cs typeface="Comic Sans MS"/>
              </a:rPr>
              <a:t>readers, it </a:t>
            </a:r>
            <a:r>
              <a:rPr sz="2400" dirty="0">
                <a:latin typeface="Comic Sans MS"/>
                <a:cs typeface="Comic Sans MS"/>
              </a:rPr>
              <a:t>is </a:t>
            </a:r>
            <a:r>
              <a:rPr sz="2400" spc="-5" dirty="0">
                <a:latin typeface="Comic Sans MS"/>
                <a:cs typeface="Comic Sans MS"/>
              </a:rPr>
              <a:t>essential </a:t>
            </a:r>
            <a:r>
              <a:rPr sz="2400" dirty="0">
                <a:latin typeface="Comic Sans MS"/>
                <a:cs typeface="Comic Sans MS"/>
              </a:rPr>
              <a:t> </a:t>
            </a:r>
            <a:r>
              <a:rPr sz="2400" spc="-5" dirty="0">
                <a:latin typeface="Comic Sans MS"/>
                <a:cs typeface="Comic Sans MS"/>
              </a:rPr>
              <a:t>that</a:t>
            </a:r>
            <a:r>
              <a:rPr sz="2400" spc="-20" dirty="0">
                <a:latin typeface="Comic Sans MS"/>
                <a:cs typeface="Comic Sans MS"/>
              </a:rPr>
              <a:t> </a:t>
            </a:r>
            <a:r>
              <a:rPr sz="2400" spc="-5" dirty="0">
                <a:latin typeface="Comic Sans MS"/>
                <a:cs typeface="Comic Sans MS"/>
              </a:rPr>
              <a:t>they</a:t>
            </a:r>
            <a:r>
              <a:rPr sz="2400" dirty="0">
                <a:latin typeface="Comic Sans MS"/>
                <a:cs typeface="Comic Sans MS"/>
              </a:rPr>
              <a:t> </a:t>
            </a:r>
            <a:r>
              <a:rPr sz="2400" spc="-5" dirty="0">
                <a:latin typeface="Comic Sans MS"/>
                <a:cs typeface="Comic Sans MS"/>
              </a:rPr>
              <a:t>are</a:t>
            </a:r>
            <a:r>
              <a:rPr sz="2400" spc="10" dirty="0">
                <a:latin typeface="Comic Sans MS"/>
                <a:cs typeface="Comic Sans MS"/>
              </a:rPr>
              <a:t> </a:t>
            </a:r>
            <a:r>
              <a:rPr sz="2400" spc="-5" dirty="0">
                <a:latin typeface="Comic Sans MS"/>
                <a:cs typeface="Comic Sans MS"/>
              </a:rPr>
              <a:t>encouraged</a:t>
            </a:r>
            <a:r>
              <a:rPr sz="2400" dirty="0">
                <a:latin typeface="Comic Sans MS"/>
                <a:cs typeface="Comic Sans MS"/>
              </a:rPr>
              <a:t> </a:t>
            </a:r>
            <a:r>
              <a:rPr sz="2400" spc="-5" dirty="0">
                <a:latin typeface="Comic Sans MS"/>
                <a:cs typeface="Comic Sans MS"/>
              </a:rPr>
              <a:t>to</a:t>
            </a:r>
            <a:r>
              <a:rPr sz="2400" spc="-10" dirty="0">
                <a:latin typeface="Comic Sans MS"/>
                <a:cs typeface="Comic Sans MS"/>
              </a:rPr>
              <a:t> </a:t>
            </a:r>
            <a:r>
              <a:rPr sz="2400" spc="-5" dirty="0">
                <a:latin typeface="Comic Sans MS"/>
                <a:cs typeface="Comic Sans MS"/>
              </a:rPr>
              <a:t>read</a:t>
            </a:r>
            <a:r>
              <a:rPr sz="2400" spc="10" dirty="0">
                <a:latin typeface="Comic Sans MS"/>
                <a:cs typeface="Comic Sans MS"/>
              </a:rPr>
              <a:t> </a:t>
            </a:r>
            <a:r>
              <a:rPr sz="2400" spc="-5" dirty="0">
                <a:latin typeface="Comic Sans MS"/>
                <a:cs typeface="Comic Sans MS"/>
              </a:rPr>
              <a:t>for</a:t>
            </a:r>
            <a:r>
              <a:rPr sz="2400" spc="-10" dirty="0">
                <a:latin typeface="Comic Sans MS"/>
                <a:cs typeface="Comic Sans MS"/>
              </a:rPr>
              <a:t> </a:t>
            </a:r>
            <a:r>
              <a:rPr sz="2400" spc="-5" dirty="0">
                <a:latin typeface="Comic Sans MS"/>
                <a:cs typeface="Comic Sans MS"/>
              </a:rPr>
              <a:t>pleasure.</a:t>
            </a:r>
            <a:r>
              <a:rPr sz="2400" spc="30" dirty="0">
                <a:latin typeface="Comic Sans MS"/>
                <a:cs typeface="Comic Sans MS"/>
              </a:rPr>
              <a:t> </a:t>
            </a:r>
            <a:r>
              <a:rPr sz="2400" dirty="0">
                <a:latin typeface="Comic Sans MS"/>
                <a:cs typeface="Comic Sans MS"/>
              </a:rPr>
              <a:t>The</a:t>
            </a:r>
            <a:r>
              <a:rPr sz="2400" spc="-10" dirty="0">
                <a:latin typeface="Comic Sans MS"/>
                <a:cs typeface="Comic Sans MS"/>
              </a:rPr>
              <a:t> </a:t>
            </a:r>
            <a:r>
              <a:rPr sz="2400" spc="-5" dirty="0">
                <a:latin typeface="Comic Sans MS"/>
                <a:cs typeface="Comic Sans MS"/>
              </a:rPr>
              <a:t>desire </a:t>
            </a:r>
            <a:r>
              <a:rPr sz="2400" spc="-585" dirty="0">
                <a:latin typeface="Comic Sans MS"/>
                <a:cs typeface="Comic Sans MS"/>
              </a:rPr>
              <a:t> </a:t>
            </a:r>
            <a:r>
              <a:rPr sz="2400" dirty="0">
                <a:latin typeface="Comic Sans MS"/>
                <a:cs typeface="Comic Sans MS"/>
              </a:rPr>
              <a:t>of</a:t>
            </a:r>
            <a:r>
              <a:rPr sz="2400" spc="-10" dirty="0">
                <a:latin typeface="Comic Sans MS"/>
                <a:cs typeface="Comic Sans MS"/>
              </a:rPr>
              <a:t> </a:t>
            </a:r>
            <a:r>
              <a:rPr sz="2400" spc="-5" dirty="0">
                <a:latin typeface="Comic Sans MS"/>
                <a:cs typeface="Comic Sans MS"/>
              </a:rPr>
              <a:t>wanting</a:t>
            </a:r>
            <a:r>
              <a:rPr sz="2400" spc="-10" dirty="0">
                <a:latin typeface="Comic Sans MS"/>
                <a:cs typeface="Comic Sans MS"/>
              </a:rPr>
              <a:t> </a:t>
            </a:r>
            <a:r>
              <a:rPr sz="2400" spc="-5" dirty="0">
                <a:latin typeface="Comic Sans MS"/>
                <a:cs typeface="Comic Sans MS"/>
              </a:rPr>
              <a:t>to</a:t>
            </a:r>
            <a:r>
              <a:rPr sz="2400" dirty="0">
                <a:latin typeface="Comic Sans MS"/>
                <a:cs typeface="Comic Sans MS"/>
              </a:rPr>
              <a:t> </a:t>
            </a:r>
            <a:r>
              <a:rPr sz="2400" spc="-10" dirty="0">
                <a:latin typeface="Comic Sans MS"/>
                <a:cs typeface="Comic Sans MS"/>
              </a:rPr>
              <a:t>read</a:t>
            </a:r>
            <a:r>
              <a:rPr sz="2400" spc="5" dirty="0">
                <a:latin typeface="Comic Sans MS"/>
                <a:cs typeface="Comic Sans MS"/>
              </a:rPr>
              <a:t> </a:t>
            </a:r>
            <a:r>
              <a:rPr sz="2400" spc="-5" dirty="0">
                <a:latin typeface="Comic Sans MS"/>
                <a:cs typeface="Comic Sans MS"/>
              </a:rPr>
              <a:t>will</a:t>
            </a:r>
            <a:r>
              <a:rPr sz="2400" dirty="0">
                <a:latin typeface="Comic Sans MS"/>
                <a:cs typeface="Comic Sans MS"/>
              </a:rPr>
              <a:t> </a:t>
            </a:r>
            <a:r>
              <a:rPr sz="2400" spc="-5" dirty="0">
                <a:latin typeface="Comic Sans MS"/>
                <a:cs typeface="Comic Sans MS"/>
              </a:rPr>
              <a:t>help</a:t>
            </a:r>
            <a:r>
              <a:rPr sz="2400" spc="10" dirty="0">
                <a:latin typeface="Comic Sans MS"/>
                <a:cs typeface="Comic Sans MS"/>
              </a:rPr>
              <a:t> </a:t>
            </a:r>
            <a:r>
              <a:rPr sz="2400" spc="-5" dirty="0">
                <a:latin typeface="Comic Sans MS"/>
                <a:cs typeface="Comic Sans MS"/>
              </a:rPr>
              <a:t>with</a:t>
            </a:r>
            <a:r>
              <a:rPr sz="2400" spc="-15" dirty="0">
                <a:latin typeface="Comic Sans MS"/>
                <a:cs typeface="Comic Sans MS"/>
              </a:rPr>
              <a:t> </a:t>
            </a:r>
            <a:r>
              <a:rPr sz="2400" spc="-5" dirty="0">
                <a:latin typeface="Comic Sans MS"/>
                <a:cs typeface="Comic Sans MS"/>
              </a:rPr>
              <a:t>the</a:t>
            </a:r>
            <a:r>
              <a:rPr sz="2400" spc="-20" dirty="0">
                <a:latin typeface="Comic Sans MS"/>
                <a:cs typeface="Comic Sans MS"/>
              </a:rPr>
              <a:t> </a:t>
            </a:r>
            <a:r>
              <a:rPr sz="2400" spc="-5" dirty="0">
                <a:latin typeface="Comic Sans MS"/>
                <a:cs typeface="Comic Sans MS"/>
              </a:rPr>
              <a:t>skill</a:t>
            </a:r>
            <a:r>
              <a:rPr sz="2400" spc="5" dirty="0">
                <a:latin typeface="Comic Sans MS"/>
                <a:cs typeface="Comic Sans MS"/>
              </a:rPr>
              <a:t> </a:t>
            </a:r>
            <a:r>
              <a:rPr sz="2400" dirty="0">
                <a:latin typeface="Comic Sans MS"/>
                <a:cs typeface="Comic Sans MS"/>
              </a:rPr>
              <a:t>of</a:t>
            </a:r>
            <a:r>
              <a:rPr sz="2400" spc="-20" dirty="0">
                <a:latin typeface="Comic Sans MS"/>
                <a:cs typeface="Comic Sans MS"/>
              </a:rPr>
              <a:t> </a:t>
            </a:r>
            <a:r>
              <a:rPr sz="2400" spc="-5" dirty="0">
                <a:latin typeface="Comic Sans MS"/>
                <a:cs typeface="Comic Sans MS"/>
              </a:rPr>
              <a:t>reading.</a:t>
            </a:r>
            <a:endParaRPr lang="en-US" sz="2400" spc="-5" dirty="0">
              <a:latin typeface="Comic Sans MS"/>
              <a:cs typeface="Comic Sans MS"/>
            </a:endParaRPr>
          </a:p>
          <a:p>
            <a:pPr marL="355600" marR="5080" indent="-342900">
              <a:lnSpc>
                <a:spcPct val="100000"/>
              </a:lnSpc>
              <a:spcBef>
                <a:spcPts val="105"/>
              </a:spcBef>
              <a:buFont typeface="Arial MT"/>
              <a:buChar char="•"/>
              <a:tabLst>
                <a:tab pos="354965" algn="l"/>
                <a:tab pos="355600" algn="l"/>
              </a:tabLst>
            </a:pPr>
            <a:r>
              <a:rPr lang="en-US" sz="2400" spc="-5" dirty="0">
                <a:latin typeface="Comic Sans MS"/>
                <a:cs typeface="Comic Sans MS"/>
              </a:rPr>
              <a:t>Reading daily supports your child to </a:t>
            </a:r>
            <a:r>
              <a:rPr lang="en-US" sz="2400" spc="-5" dirty="0" err="1">
                <a:latin typeface="Comic Sans MS"/>
                <a:cs typeface="Comic Sans MS"/>
              </a:rPr>
              <a:t>practise</a:t>
            </a:r>
            <a:r>
              <a:rPr lang="en-US" sz="2400" spc="-5" dirty="0">
                <a:latin typeface="Comic Sans MS"/>
                <a:cs typeface="Comic Sans MS"/>
              </a:rPr>
              <a:t> their phonics knowledge as well as develop a love for reading.</a:t>
            </a:r>
          </a:p>
          <a:p>
            <a:pPr marL="355600" marR="5080" indent="-342900">
              <a:lnSpc>
                <a:spcPct val="100000"/>
              </a:lnSpc>
              <a:spcBef>
                <a:spcPts val="105"/>
              </a:spcBef>
              <a:buFont typeface="Arial MT"/>
              <a:buChar char="•"/>
              <a:tabLst>
                <a:tab pos="354965" algn="l"/>
                <a:tab pos="355600" algn="l"/>
              </a:tabLst>
            </a:pPr>
            <a:r>
              <a:rPr lang="en-US" sz="2400" spc="-5" dirty="0">
                <a:latin typeface="Comic Sans MS"/>
                <a:cs typeface="Comic Sans MS"/>
              </a:rPr>
              <a:t>Listening to stories and having stories read to them is also very important for developing essential skills.</a:t>
            </a:r>
          </a:p>
          <a:p>
            <a:pPr marL="355600" marR="5080" indent="-342900">
              <a:lnSpc>
                <a:spcPct val="100000"/>
              </a:lnSpc>
              <a:spcBef>
                <a:spcPts val="105"/>
              </a:spcBef>
              <a:buFont typeface="Arial MT"/>
              <a:buChar char="•"/>
              <a:tabLst>
                <a:tab pos="354965" algn="l"/>
                <a:tab pos="355600" algn="l"/>
              </a:tabLst>
            </a:pPr>
            <a:endParaRPr sz="2000" dirty="0">
              <a:latin typeface="Comic Sans MS"/>
              <a:cs typeface="Comic Sans MS"/>
            </a:endParaRPr>
          </a:p>
        </p:txBody>
      </p:sp>
      <p:pic>
        <p:nvPicPr>
          <p:cNvPr id="5" name="Picture 4"/>
          <p:cNvPicPr>
            <a:picLocks noChangeAspect="1"/>
          </p:cNvPicPr>
          <p:nvPr/>
        </p:nvPicPr>
        <p:blipFill>
          <a:blip r:embed="rId2"/>
          <a:stretch>
            <a:fillRect/>
          </a:stretch>
        </p:blipFill>
        <p:spPr>
          <a:xfrm>
            <a:off x="7010400" y="1676400"/>
            <a:ext cx="4673600" cy="35052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70781" y="685800"/>
            <a:ext cx="4527043" cy="566181"/>
          </a:xfrm>
          <a:prstGeom prst="rect">
            <a:avLst/>
          </a:prstGeom>
        </p:spPr>
        <p:txBody>
          <a:bodyPr vert="horz" wrap="square" lIns="0" tIns="12065" rIns="0" bIns="0" rtlCol="0">
            <a:spAutoFit/>
          </a:bodyPr>
          <a:lstStyle/>
          <a:p>
            <a:pPr marL="12700" algn="ctr">
              <a:lnSpc>
                <a:spcPct val="100000"/>
              </a:lnSpc>
              <a:spcBef>
                <a:spcPts val="95"/>
              </a:spcBef>
            </a:pPr>
            <a:r>
              <a:rPr lang="en-US" sz="3600" b="0" u="sng" spc="-5" dirty="0">
                <a:solidFill>
                  <a:srgbClr val="FF0000"/>
                </a:solidFill>
              </a:rPr>
              <a:t>Tricky/Red Words</a:t>
            </a:r>
            <a:endParaRPr sz="3600" u="sng" dirty="0">
              <a:solidFill>
                <a:srgbClr val="FF0000"/>
              </a:solidFill>
            </a:endParaRPr>
          </a:p>
        </p:txBody>
      </p:sp>
      <p:sp>
        <p:nvSpPr>
          <p:cNvPr id="3" name="object 3"/>
          <p:cNvSpPr txBox="1"/>
          <p:nvPr/>
        </p:nvSpPr>
        <p:spPr>
          <a:xfrm>
            <a:off x="457200" y="1547091"/>
            <a:ext cx="5099615" cy="4814780"/>
          </a:xfrm>
          <a:prstGeom prst="rect">
            <a:avLst/>
          </a:prstGeom>
        </p:spPr>
        <p:txBody>
          <a:bodyPr vert="horz" wrap="square" lIns="0" tIns="13335" rIns="0" bIns="0" rtlCol="0">
            <a:spAutoFit/>
          </a:bodyPr>
          <a:lstStyle/>
          <a:p>
            <a:pPr marL="12700" marR="5080">
              <a:lnSpc>
                <a:spcPct val="100000"/>
              </a:lnSpc>
              <a:spcBef>
                <a:spcPts val="105"/>
              </a:spcBef>
              <a:tabLst>
                <a:tab pos="354965" algn="l"/>
                <a:tab pos="355600" algn="l"/>
              </a:tabLst>
            </a:pPr>
            <a:r>
              <a:rPr lang="en-US" sz="2400" dirty="0">
                <a:latin typeface="Comic Sans MS" panose="030F0702030302020204" pitchFamily="66" charset="0"/>
              </a:rPr>
              <a:t>Red words are words that cannot be ‘sounded-out’ but need to be learned by heart. They don’t fit into the usual spelling patterns. In order to read simple sentences, it is necessary for children to know some words that have unusual or untaught spellings. It should be noted that, when teaching these words, it is important to always start with sounds already known in the word, then focus on the 'tricky' part. </a:t>
            </a:r>
            <a:endParaRPr sz="2000" dirty="0">
              <a:latin typeface="Comic Sans MS" panose="030F0702030302020204" pitchFamily="66" charset="0"/>
              <a:cs typeface="Comic Sans MS"/>
            </a:endParaRPr>
          </a:p>
        </p:txBody>
      </p:sp>
      <p:pic>
        <p:nvPicPr>
          <p:cNvPr id="5" name="Picture 4"/>
          <p:cNvPicPr>
            <a:picLocks noChangeAspect="1"/>
          </p:cNvPicPr>
          <p:nvPr/>
        </p:nvPicPr>
        <p:blipFill>
          <a:blip r:embed="rId2"/>
          <a:stretch>
            <a:fillRect/>
          </a:stretch>
        </p:blipFill>
        <p:spPr>
          <a:xfrm>
            <a:off x="9715223" y="3705017"/>
            <a:ext cx="1968776" cy="1476582"/>
          </a:xfrm>
          <a:prstGeom prst="rect">
            <a:avLst/>
          </a:prstGeom>
        </p:spPr>
      </p:pic>
      <p:pic>
        <p:nvPicPr>
          <p:cNvPr id="1026" name="Picture 2" descr="The Curriculum for Reception children – Barns Green Primary School"/>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9052" b="42170"/>
          <a:stretch/>
        </p:blipFill>
        <p:spPr bwMode="auto">
          <a:xfrm>
            <a:off x="5556815" y="1552590"/>
            <a:ext cx="6135040" cy="4585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1486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296667" y="345947"/>
            <a:ext cx="7918704" cy="593902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71627" y="1505711"/>
            <a:ext cx="11748770" cy="5335905"/>
            <a:chOff x="71627" y="1505711"/>
            <a:chExt cx="11748770" cy="5335905"/>
          </a:xfrm>
        </p:grpSpPr>
        <p:pic>
          <p:nvPicPr>
            <p:cNvPr id="3" name="object 3"/>
            <p:cNvPicPr/>
            <p:nvPr/>
          </p:nvPicPr>
          <p:blipFill>
            <a:blip r:embed="rId2" cstate="print"/>
            <a:stretch>
              <a:fillRect/>
            </a:stretch>
          </p:blipFill>
          <p:spPr>
            <a:xfrm>
              <a:off x="6813486" y="4787148"/>
              <a:ext cx="1062891" cy="1727797"/>
            </a:xfrm>
            <a:prstGeom prst="rect">
              <a:avLst/>
            </a:prstGeom>
          </p:spPr>
        </p:pic>
        <p:pic>
          <p:nvPicPr>
            <p:cNvPr id="4" name="object 4"/>
            <p:cNvPicPr/>
            <p:nvPr/>
          </p:nvPicPr>
          <p:blipFill>
            <a:blip r:embed="rId3" cstate="print"/>
            <a:stretch>
              <a:fillRect/>
            </a:stretch>
          </p:blipFill>
          <p:spPr>
            <a:xfrm>
              <a:off x="6926580" y="1505711"/>
              <a:ext cx="3215639" cy="1450848"/>
            </a:xfrm>
            <a:prstGeom prst="rect">
              <a:avLst/>
            </a:prstGeom>
          </p:spPr>
        </p:pic>
        <p:pic>
          <p:nvPicPr>
            <p:cNvPr id="5" name="object 5"/>
            <p:cNvPicPr/>
            <p:nvPr/>
          </p:nvPicPr>
          <p:blipFill>
            <a:blip r:embed="rId4" cstate="print"/>
            <a:stretch>
              <a:fillRect/>
            </a:stretch>
          </p:blipFill>
          <p:spPr>
            <a:xfrm>
              <a:off x="9675875" y="2874263"/>
              <a:ext cx="2144268" cy="1609344"/>
            </a:xfrm>
            <a:prstGeom prst="rect">
              <a:avLst/>
            </a:prstGeom>
          </p:spPr>
        </p:pic>
        <p:pic>
          <p:nvPicPr>
            <p:cNvPr id="6" name="object 6"/>
            <p:cNvPicPr/>
            <p:nvPr/>
          </p:nvPicPr>
          <p:blipFill>
            <a:blip r:embed="rId5" cstate="print"/>
            <a:stretch>
              <a:fillRect/>
            </a:stretch>
          </p:blipFill>
          <p:spPr>
            <a:xfrm>
              <a:off x="8209787" y="4956047"/>
              <a:ext cx="2773679" cy="1691639"/>
            </a:xfrm>
            <a:prstGeom prst="rect">
              <a:avLst/>
            </a:prstGeom>
          </p:spPr>
        </p:pic>
        <p:pic>
          <p:nvPicPr>
            <p:cNvPr id="7" name="object 7"/>
            <p:cNvPicPr/>
            <p:nvPr/>
          </p:nvPicPr>
          <p:blipFill>
            <a:blip r:embed="rId6" cstate="print"/>
            <a:stretch>
              <a:fillRect/>
            </a:stretch>
          </p:blipFill>
          <p:spPr>
            <a:xfrm>
              <a:off x="7904987" y="3264407"/>
              <a:ext cx="1770888" cy="1770888"/>
            </a:xfrm>
            <a:prstGeom prst="rect">
              <a:avLst/>
            </a:prstGeom>
          </p:spPr>
        </p:pic>
        <p:pic>
          <p:nvPicPr>
            <p:cNvPr id="8" name="object 8"/>
            <p:cNvPicPr/>
            <p:nvPr/>
          </p:nvPicPr>
          <p:blipFill>
            <a:blip r:embed="rId7" cstate="print"/>
            <a:stretch>
              <a:fillRect/>
            </a:stretch>
          </p:blipFill>
          <p:spPr>
            <a:xfrm>
              <a:off x="4250436" y="1562526"/>
              <a:ext cx="2452116" cy="1294973"/>
            </a:xfrm>
            <a:prstGeom prst="rect">
              <a:avLst/>
            </a:prstGeom>
          </p:spPr>
        </p:pic>
        <p:pic>
          <p:nvPicPr>
            <p:cNvPr id="9" name="object 9"/>
            <p:cNvPicPr/>
            <p:nvPr/>
          </p:nvPicPr>
          <p:blipFill>
            <a:blip r:embed="rId8" cstate="print"/>
            <a:stretch>
              <a:fillRect/>
            </a:stretch>
          </p:blipFill>
          <p:spPr>
            <a:xfrm>
              <a:off x="4334256" y="2874263"/>
              <a:ext cx="2435352" cy="1819656"/>
            </a:xfrm>
            <a:prstGeom prst="rect">
              <a:avLst/>
            </a:prstGeom>
          </p:spPr>
        </p:pic>
        <p:pic>
          <p:nvPicPr>
            <p:cNvPr id="10" name="object 10"/>
            <p:cNvPicPr/>
            <p:nvPr/>
          </p:nvPicPr>
          <p:blipFill>
            <a:blip r:embed="rId9" cstate="print"/>
            <a:stretch>
              <a:fillRect/>
            </a:stretch>
          </p:blipFill>
          <p:spPr>
            <a:xfrm>
              <a:off x="3874007" y="4914954"/>
              <a:ext cx="2564780" cy="1926280"/>
            </a:xfrm>
            <a:prstGeom prst="rect">
              <a:avLst/>
            </a:prstGeom>
          </p:spPr>
        </p:pic>
        <p:pic>
          <p:nvPicPr>
            <p:cNvPr id="11" name="object 11"/>
            <p:cNvPicPr/>
            <p:nvPr/>
          </p:nvPicPr>
          <p:blipFill>
            <a:blip r:embed="rId10" cstate="print"/>
            <a:stretch>
              <a:fillRect/>
            </a:stretch>
          </p:blipFill>
          <p:spPr>
            <a:xfrm>
              <a:off x="603504" y="3419855"/>
              <a:ext cx="2189988" cy="1458468"/>
            </a:xfrm>
            <a:prstGeom prst="rect">
              <a:avLst/>
            </a:prstGeom>
          </p:spPr>
        </p:pic>
        <p:pic>
          <p:nvPicPr>
            <p:cNvPr id="12" name="object 12"/>
            <p:cNvPicPr/>
            <p:nvPr/>
          </p:nvPicPr>
          <p:blipFill>
            <a:blip r:embed="rId11" cstate="print"/>
            <a:stretch>
              <a:fillRect/>
            </a:stretch>
          </p:blipFill>
          <p:spPr>
            <a:xfrm>
              <a:off x="71627" y="4826508"/>
              <a:ext cx="1866900" cy="1865376"/>
            </a:xfrm>
            <a:prstGeom prst="rect">
              <a:avLst/>
            </a:prstGeom>
          </p:spPr>
        </p:pic>
        <p:pic>
          <p:nvPicPr>
            <p:cNvPr id="13" name="object 13"/>
            <p:cNvPicPr/>
            <p:nvPr/>
          </p:nvPicPr>
          <p:blipFill>
            <a:blip r:embed="rId12" cstate="print"/>
            <a:stretch>
              <a:fillRect/>
            </a:stretch>
          </p:blipFill>
          <p:spPr>
            <a:xfrm>
              <a:off x="1868423" y="5004815"/>
              <a:ext cx="2083307" cy="1574291"/>
            </a:xfrm>
            <a:prstGeom prst="rect">
              <a:avLst/>
            </a:prstGeom>
          </p:spPr>
        </p:pic>
        <p:pic>
          <p:nvPicPr>
            <p:cNvPr id="14" name="object 14"/>
            <p:cNvPicPr/>
            <p:nvPr/>
          </p:nvPicPr>
          <p:blipFill>
            <a:blip r:embed="rId13" cstate="print"/>
            <a:stretch>
              <a:fillRect/>
            </a:stretch>
          </p:blipFill>
          <p:spPr>
            <a:xfrm>
              <a:off x="425196" y="1513331"/>
              <a:ext cx="2407920" cy="1805939"/>
            </a:xfrm>
            <a:prstGeom prst="rect">
              <a:avLst/>
            </a:prstGeom>
          </p:spPr>
        </p:pic>
        <p:pic>
          <p:nvPicPr>
            <p:cNvPr id="15" name="object 15"/>
            <p:cNvPicPr/>
            <p:nvPr/>
          </p:nvPicPr>
          <p:blipFill>
            <a:blip r:embed="rId14" cstate="print"/>
            <a:stretch>
              <a:fillRect/>
            </a:stretch>
          </p:blipFill>
          <p:spPr>
            <a:xfrm>
              <a:off x="2732532" y="2339339"/>
              <a:ext cx="1679447" cy="1444752"/>
            </a:xfrm>
            <a:prstGeom prst="rect">
              <a:avLst/>
            </a:prstGeom>
          </p:spPr>
        </p:pic>
      </p:grpSp>
      <p:sp>
        <p:nvSpPr>
          <p:cNvPr id="16" name="object 16"/>
          <p:cNvSpPr txBox="1">
            <a:spLocks noGrp="1"/>
          </p:cNvSpPr>
          <p:nvPr>
            <p:ph type="title"/>
          </p:nvPr>
        </p:nvSpPr>
        <p:spPr>
          <a:xfrm>
            <a:off x="927912" y="140588"/>
            <a:ext cx="10285095" cy="1300480"/>
          </a:xfrm>
          <a:prstGeom prst="rect">
            <a:avLst/>
          </a:prstGeom>
        </p:spPr>
        <p:txBody>
          <a:bodyPr vert="horz" wrap="square" lIns="0" tIns="88900" rIns="0" bIns="0" rtlCol="0">
            <a:spAutoFit/>
          </a:bodyPr>
          <a:lstStyle/>
          <a:p>
            <a:pPr marL="2841625" marR="5080" indent="-2829560">
              <a:lnSpc>
                <a:spcPts val="4750"/>
              </a:lnSpc>
              <a:spcBef>
                <a:spcPts val="700"/>
              </a:spcBef>
            </a:pPr>
            <a:r>
              <a:rPr dirty="0"/>
              <a:t>Strengthening </a:t>
            </a:r>
            <a:r>
              <a:rPr spc="-5" dirty="0"/>
              <a:t>their </a:t>
            </a:r>
            <a:r>
              <a:rPr dirty="0"/>
              <a:t>fine motor skills/ </a:t>
            </a:r>
            <a:r>
              <a:rPr spc="-1895" dirty="0"/>
              <a:t> </a:t>
            </a:r>
            <a:r>
              <a:rPr spc="-5" dirty="0"/>
              <a:t>pre-writing </a:t>
            </a:r>
            <a:r>
              <a:rPr dirty="0"/>
              <a:t>skills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799" y="1143000"/>
            <a:ext cx="11201399" cy="1661993"/>
          </a:xfrm>
        </p:spPr>
        <p:txBody>
          <a:bodyPr/>
          <a:lstStyle/>
          <a:p>
            <a:pPr algn="ctr"/>
            <a:r>
              <a:rPr lang="en-US" sz="3600" b="0" dirty="0"/>
              <a:t>Please find below a link to the parents section on the Read Write </a:t>
            </a:r>
            <a:r>
              <a:rPr lang="en-US" sz="3600" b="0" dirty="0" err="1"/>
              <a:t>Inc</a:t>
            </a:r>
            <a:r>
              <a:rPr lang="en-US" sz="3600" b="0" dirty="0"/>
              <a:t> Website which has useful information and videos:</a:t>
            </a:r>
            <a:endParaRPr lang="en-GB" sz="3600" b="0" dirty="0"/>
          </a:p>
        </p:txBody>
      </p:sp>
      <p:sp>
        <p:nvSpPr>
          <p:cNvPr id="4" name="Rectangle 3"/>
          <p:cNvSpPr/>
          <p:nvPr/>
        </p:nvSpPr>
        <p:spPr>
          <a:xfrm>
            <a:off x="2084868" y="3505200"/>
            <a:ext cx="8403262" cy="830997"/>
          </a:xfrm>
          <a:prstGeom prst="rect">
            <a:avLst/>
          </a:prstGeom>
        </p:spPr>
        <p:txBody>
          <a:bodyPr wrap="none">
            <a:spAutoFit/>
          </a:bodyPr>
          <a:lstStyle/>
          <a:p>
            <a:r>
              <a:rPr lang="en-GB" sz="2800" dirty="0">
                <a:latin typeface="Comic Sans MS" panose="030F0702030302020204" pitchFamily="66" charset="0"/>
                <a:hlinkClick r:id="rId2"/>
              </a:rPr>
              <a:t>https://www.ruthmiskin.com/en/parents-copy-2/</a:t>
            </a:r>
            <a:endParaRPr lang="en-GB" sz="2800" dirty="0">
              <a:latin typeface="Comic Sans MS" panose="030F0702030302020204" pitchFamily="66" charset="0"/>
            </a:endParaRPr>
          </a:p>
          <a:p>
            <a:endParaRPr lang="en-GB" sz="2000" dirty="0">
              <a:latin typeface="Comic Sans MS" panose="030F0702030302020204" pitchFamily="66" charset="0"/>
            </a:endParaRPr>
          </a:p>
        </p:txBody>
      </p:sp>
    </p:spTree>
    <p:extLst>
      <p:ext uri="{BB962C8B-B14F-4D97-AF65-F5344CB8AC3E}">
        <p14:creationId xmlns:p14="http://schemas.microsoft.com/office/powerpoint/2010/main" val="40630488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462C1"/>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307</TotalTime>
  <Words>817</Words>
  <Application>Microsoft Office PowerPoint</Application>
  <PresentationFormat>Widescreen</PresentationFormat>
  <Paragraphs>172</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 MT</vt:lpstr>
      <vt:lpstr>Calibri</vt:lpstr>
      <vt:lpstr>Comic Sans MS</vt:lpstr>
      <vt:lpstr>Office Theme</vt:lpstr>
      <vt:lpstr>PowerPoint Presentation</vt:lpstr>
      <vt:lpstr>Early Learning Goals</vt:lpstr>
      <vt:lpstr>Overview</vt:lpstr>
      <vt:lpstr>Reception RWI Overview</vt:lpstr>
      <vt:lpstr>Year 1 RWI Overview</vt:lpstr>
      <vt:lpstr>PowerPoint Presentation</vt:lpstr>
      <vt:lpstr>Pure Sounds</vt:lpstr>
      <vt:lpstr>Segmenting and Blending</vt:lpstr>
      <vt:lpstr>CVC Words</vt:lpstr>
      <vt:lpstr>Books without words</vt:lpstr>
      <vt:lpstr>Books with words</vt:lpstr>
      <vt:lpstr>Early Reading</vt:lpstr>
      <vt:lpstr>Tricky/Red Words</vt:lpstr>
      <vt:lpstr>PowerPoint Presentation</vt:lpstr>
      <vt:lpstr>Strengthening their fine motor skills/  pre-writing skills</vt:lpstr>
      <vt:lpstr>Please find below a link to the parents section on the Read Write Inc Website which has useful information and videos: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EYFS</dc:title>
  <dc:creator>Microsoft Office User</dc:creator>
  <cp:lastModifiedBy>Mr Leader</cp:lastModifiedBy>
  <cp:revision>11</cp:revision>
  <dcterms:created xsi:type="dcterms:W3CDTF">2021-11-29T20:48:47Z</dcterms:created>
  <dcterms:modified xsi:type="dcterms:W3CDTF">2022-01-06T17:48:38Z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2021-10-18T00:00:00Z</vt:filetime>
  </property>
  <property fmtid="{D5CDD505-2E9C-101B-9397-08002B2CF9AE}" pid="3" name="Creator">
    <vt:lpwstr>Microsoft® PowerPoint® 2016</vt:lpwstr>
  </property>
  <property fmtid="{D5CDD505-2E9C-101B-9397-08002B2CF9AE}" pid="4" name="LastSaved">
    <vt:filetime>2021-11-29T00:00:00Z</vt:filetime>
  </property>
</Properties>
</file>